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key — Absolute value gives the DISTANCE from zero, which is always positive or zero. |-6| = 6. The student incorrectly applied 'opposite' a second time.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3749040" cy="5143500"/>
          </a:xfrm>
          <a:prstGeom prst="rect">
            <a:avLst/>
          </a:prstGeom>
          <a:solidFill>
            <a:srgbClr val="17324D"/>
          </a:solidFill>
          <a:ln/>
        </p:spPr>
      </p:sp>
      <p:sp>
        <p:nvSpPr>
          <p:cNvPr id="3" name="Shape 1"/>
          <p:cNvSpPr/>
          <p:nvPr/>
        </p:nvSpPr>
        <p:spPr>
          <a:xfrm>
            <a:off x="2651760" y="-640080"/>
            <a:ext cx="2011680" cy="2011680"/>
          </a:xfrm>
          <a:prstGeom prst="ellipse">
            <a:avLst/>
          </a:prstGeom>
          <a:solidFill>
            <a:srgbClr val="C0654A">
              <a:alpha val="35000"/>
            </a:srgbClr>
          </a:solidFill>
          <a:ln/>
        </p:spPr>
      </p:sp>
      <p:sp>
        <p:nvSpPr>
          <p:cNvPr id="4" name="Text 2"/>
          <p:cNvSpPr/>
          <p:nvPr/>
        </p:nvSpPr>
        <p:spPr>
          <a:xfrm>
            <a:off x="411480" y="365760"/>
            <a:ext cx="3017520" cy="274320"/>
          </a:xfrm>
          <a:prstGeom prst="rect">
            <a:avLst/>
          </a:prstGeom>
          <a:noFill/>
          <a:ln/>
        </p:spPr>
        <p:txBody>
          <a:bodyPr wrap="square" rtlCol="0" anchor="ctr"/>
          <a:lstStyle/>
          <a:p>
            <a:pPr indent="0" marL="0">
              <a:buNone/>
            </a:pPr>
            <a:r>
              <a:rPr lang="en-US" sz="1100" b="1" spc="200" kern="0" dirty="0">
                <a:solidFill>
                  <a:srgbClr val="BFE6E2"/>
                </a:solidFill>
                <a:latin typeface="Outfit" pitchFamily="34" charset="0"/>
                <a:ea typeface="Outfit" pitchFamily="34" charset="-122"/>
                <a:cs typeface="Outfit" pitchFamily="34" charset="-120"/>
              </a:rPr>
              <a:t>NEFT TEACHER</a:t>
            </a:r>
            <a:endParaRPr lang="en-US" sz="1100" dirty="0"/>
          </a:p>
        </p:txBody>
      </p:sp>
      <p:sp>
        <p:nvSpPr>
          <p:cNvPr id="5" name="Text 3"/>
          <p:cNvSpPr/>
          <p:nvPr/>
        </p:nvSpPr>
        <p:spPr>
          <a:xfrm>
            <a:off x="411480" y="777240"/>
            <a:ext cx="1371600" cy="822960"/>
          </a:xfrm>
          <a:prstGeom prst="rect">
            <a:avLst/>
          </a:prstGeom>
          <a:noFill/>
          <a:ln/>
        </p:spPr>
        <p:txBody>
          <a:bodyPr wrap="square" rtlCol="0" anchor="ctr"/>
          <a:lstStyle/>
          <a:p>
            <a:pPr indent="0" marL="0">
              <a:buNone/>
            </a:pPr>
            <a:r>
              <a:rPr lang="en-US" sz="4400" dirty="0">
                <a:solidFill>
                  <a:srgbClr val="000000"/>
                </a:solidFill>
              </a:rPr>
              <a:t>🗺️</a:t>
            </a:r>
            <a:endParaRPr lang="en-US" sz="4400" dirty="0"/>
          </a:p>
        </p:txBody>
      </p:sp>
      <p:sp>
        <p:nvSpPr>
          <p:cNvPr id="6" name="Text 4"/>
          <p:cNvSpPr/>
          <p:nvPr/>
        </p:nvSpPr>
        <p:spPr>
          <a:xfrm>
            <a:off x="411480" y="1783080"/>
            <a:ext cx="3017520" cy="1554480"/>
          </a:xfrm>
          <a:prstGeom prst="rect">
            <a:avLst/>
          </a:prstGeom>
          <a:noFill/>
          <a:ln/>
        </p:spPr>
        <p:txBody>
          <a:bodyPr wrap="square" rtlCol="0" anchor="t"/>
          <a:lstStyle/>
          <a:p>
            <a:pPr indent="0" marL="0">
              <a:lnSpc>
                <a:spcPct val="95000"/>
              </a:lnSpc>
              <a:buNone/>
            </a:pPr>
            <a:r>
              <a:rPr lang="en-US" sz="3000" b="1" dirty="0">
                <a:solidFill>
                  <a:srgbClr val="FFFFFF"/>
                </a:solidFill>
                <a:latin typeface="Outfit" pitchFamily="34" charset="0"/>
                <a:ea typeface="Outfit" pitchFamily="34" charset="-122"/>
                <a:cs typeface="Outfit" pitchFamily="34" charset="-120"/>
              </a:rPr>
              <a:t>Integers and Absolute Value</a:t>
            </a:r>
            <a:endParaRPr lang="en-US" sz="3000" dirty="0"/>
          </a:p>
        </p:txBody>
      </p:sp>
      <p:sp>
        <p:nvSpPr>
          <p:cNvPr id="7" name="Text 5"/>
          <p:cNvSpPr/>
          <p:nvPr/>
        </p:nvSpPr>
        <p:spPr>
          <a:xfrm>
            <a:off x="411480" y="4160520"/>
            <a:ext cx="1188720" cy="310896"/>
          </a:xfrm>
          <a:prstGeom prst="rect">
            <a:avLst>
              <a:gd name="adj" fmla="val 50000"/>
            </a:avLst>
          </a:prstGeom>
          <a:solidFill>
            <a:srgbClr val="C0654A"/>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6.NOS.8</a:t>
            </a:r>
            <a:endParaRPr lang="en-US" sz="1000" dirty="0"/>
          </a:p>
        </p:txBody>
      </p:sp>
      <p:sp>
        <p:nvSpPr>
          <p:cNvPr id="8" name="Text 6"/>
          <p:cNvSpPr/>
          <p:nvPr/>
        </p:nvSpPr>
        <p:spPr>
          <a:xfrm>
            <a:off x="1691640" y="4160520"/>
            <a:ext cx="1920240" cy="310896"/>
          </a:xfrm>
          <a:prstGeom prst="rect">
            <a:avLst/>
          </a:prstGeom>
          <a:noFill/>
          <a:ln/>
        </p:spPr>
        <p:txBody>
          <a:bodyPr wrap="square" rtlCol="0" anchor="ctr"/>
          <a:lstStyle/>
          <a:p>
            <a:pPr indent="0" marL="0">
              <a:buNone/>
            </a:pPr>
            <a:r>
              <a:rPr lang="en-US" sz="1000" dirty="0">
                <a:solidFill>
                  <a:srgbClr val="BFE6E2"/>
                </a:solidFill>
                <a:latin typeface="Hanken Grotesk" pitchFamily="34" charset="0"/>
                <a:ea typeface="Hanken Grotesk" pitchFamily="34" charset="-122"/>
                <a:cs typeface="Hanken Grotesk" pitchFamily="34" charset="-120"/>
              </a:rPr>
              <a:t>Unit 9  ·  Lesson 9-2</a:t>
            </a:r>
            <a:endParaRPr lang="en-US" sz="1000" dirty="0"/>
          </a:p>
        </p:txBody>
      </p:sp>
      <p:sp>
        <p:nvSpPr>
          <p:cNvPr id="9" name="Shape 7"/>
          <p:cNvSpPr/>
          <p:nvPr/>
        </p:nvSpPr>
        <p:spPr>
          <a:xfrm>
            <a:off x="4023360" y="411480"/>
            <a:ext cx="4800600" cy="1417320"/>
          </a:xfrm>
          <a:prstGeom prst="roundRect">
            <a:avLst>
              <a:gd name="adj" fmla="val 5161"/>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0" name="Text 8"/>
          <p:cNvSpPr/>
          <p:nvPr/>
        </p:nvSpPr>
        <p:spPr>
          <a:xfrm>
            <a:off x="4251960" y="548640"/>
            <a:ext cx="4389120" cy="365760"/>
          </a:xfrm>
          <a:prstGeom prst="rect">
            <a:avLst/>
          </a:prstGeom>
          <a:noFill/>
          <a:ln/>
        </p:spPr>
        <p:txBody>
          <a:bodyPr wrap="square" rtlCol="0" anchor="ctr"/>
          <a:lstStyle/>
          <a:p>
            <a:pPr indent="0" marL="0">
              <a:buNone/>
            </a:pPr>
            <a:r>
              <a:rPr lang="en-US" sz="1600" b="1" dirty="0">
                <a:solidFill>
                  <a:srgbClr val="17324D"/>
                </a:solidFill>
                <a:latin typeface="Outfit" pitchFamily="34" charset="0"/>
                <a:ea typeface="Outfit" pitchFamily="34" charset="-122"/>
                <a:cs typeface="Outfit" pitchFamily="34" charset="-120"/>
              </a:rPr>
              <a:t>My Math Notebook</a:t>
            </a:r>
            <a:endParaRPr lang="en-US" sz="1600" dirty="0"/>
          </a:p>
        </p:txBody>
      </p:sp>
      <p:sp>
        <p:nvSpPr>
          <p:cNvPr id="11" name="Text 9"/>
          <p:cNvSpPr/>
          <p:nvPr/>
        </p:nvSpPr>
        <p:spPr>
          <a:xfrm>
            <a:off x="4251960" y="1024128"/>
            <a:ext cx="731520" cy="219456"/>
          </a:xfrm>
          <a:prstGeom prst="rect">
            <a:avLst/>
          </a:prstGeom>
          <a:noFill/>
          <a:ln/>
        </p:spPr>
        <p:txBody>
          <a:bodyPr wrap="square" rtlCol="0" anchor="ctr"/>
          <a:lstStyle/>
          <a:p>
            <a:pPr indent="0" marL="0">
              <a:buNone/>
            </a:pPr>
            <a:r>
              <a:rPr lang="en-US" sz="1000" b="1" dirty="0">
                <a:solidFill>
                  <a:srgbClr val="24323F"/>
                </a:solidFill>
                <a:latin typeface="Hanken Grotesk" pitchFamily="34" charset="0"/>
                <a:ea typeface="Hanken Grotesk" pitchFamily="34" charset="-122"/>
                <a:cs typeface="Hanken Grotesk" pitchFamily="34" charset="-120"/>
              </a:rPr>
              <a:t>Name:</a:t>
            </a:r>
            <a:endParaRPr lang="en-US" sz="1000" dirty="0"/>
          </a:p>
        </p:txBody>
      </p:sp>
      <p:sp>
        <p:nvSpPr>
          <p:cNvPr id="12" name="Shape 10"/>
          <p:cNvSpPr/>
          <p:nvPr/>
        </p:nvSpPr>
        <p:spPr>
          <a:xfrm>
            <a:off x="4983480" y="1207008"/>
            <a:ext cx="3566160" cy="0"/>
          </a:xfrm>
          <a:prstGeom prst="line">
            <a:avLst/>
          </a:prstGeom>
          <a:noFill/>
          <a:ln w="9525">
            <a:solidFill>
              <a:srgbClr val="C7CDD2"/>
            </a:solidFill>
            <a:prstDash val="solid"/>
          </a:ln>
        </p:spPr>
      </p:sp>
      <p:sp>
        <p:nvSpPr>
          <p:cNvPr id="13" name="Text 11"/>
          <p:cNvSpPr/>
          <p:nvPr/>
        </p:nvSpPr>
        <p:spPr>
          <a:xfrm>
            <a:off x="4251960" y="1280160"/>
            <a:ext cx="731520" cy="219456"/>
          </a:xfrm>
          <a:prstGeom prst="rect">
            <a:avLst/>
          </a:prstGeom>
          <a:noFill/>
          <a:ln/>
        </p:spPr>
        <p:txBody>
          <a:bodyPr wrap="square" rtlCol="0" anchor="ctr"/>
          <a:lstStyle/>
          <a:p>
            <a:pPr indent="0" marL="0">
              <a:buNone/>
            </a:pPr>
            <a:r>
              <a:rPr lang="en-US" sz="1000" b="1" dirty="0">
                <a:solidFill>
                  <a:srgbClr val="24323F"/>
                </a:solidFill>
                <a:latin typeface="Hanken Grotesk" pitchFamily="34" charset="0"/>
                <a:ea typeface="Hanken Grotesk" pitchFamily="34" charset="-122"/>
                <a:cs typeface="Hanken Grotesk" pitchFamily="34" charset="-120"/>
              </a:rPr>
              <a:t>Date:</a:t>
            </a:r>
            <a:endParaRPr lang="en-US" sz="1000" dirty="0"/>
          </a:p>
        </p:txBody>
      </p:sp>
      <p:sp>
        <p:nvSpPr>
          <p:cNvPr id="14" name="Shape 12"/>
          <p:cNvSpPr/>
          <p:nvPr/>
        </p:nvSpPr>
        <p:spPr>
          <a:xfrm>
            <a:off x="4983480" y="1463040"/>
            <a:ext cx="3566160" cy="0"/>
          </a:xfrm>
          <a:prstGeom prst="line">
            <a:avLst/>
          </a:prstGeom>
          <a:noFill/>
          <a:ln w="9525">
            <a:solidFill>
              <a:srgbClr val="C7CDD2"/>
            </a:solidFill>
            <a:prstDash val="solid"/>
          </a:ln>
        </p:spPr>
      </p:sp>
      <p:sp>
        <p:nvSpPr>
          <p:cNvPr id="15" name="Text 13"/>
          <p:cNvSpPr/>
          <p:nvPr/>
        </p:nvSpPr>
        <p:spPr>
          <a:xfrm>
            <a:off x="4251960" y="1536192"/>
            <a:ext cx="731520" cy="219456"/>
          </a:xfrm>
          <a:prstGeom prst="rect">
            <a:avLst/>
          </a:prstGeom>
          <a:noFill/>
          <a:ln/>
        </p:spPr>
        <p:txBody>
          <a:bodyPr wrap="square" rtlCol="0" anchor="ctr"/>
          <a:lstStyle/>
          <a:p>
            <a:pPr indent="0" marL="0">
              <a:buNone/>
            </a:pPr>
            <a:r>
              <a:rPr lang="en-US" sz="1000" b="1" dirty="0">
                <a:solidFill>
                  <a:srgbClr val="24323F"/>
                </a:solidFill>
                <a:latin typeface="Hanken Grotesk" pitchFamily="34" charset="0"/>
                <a:ea typeface="Hanken Grotesk" pitchFamily="34" charset="-122"/>
                <a:cs typeface="Hanken Grotesk" pitchFamily="34" charset="-120"/>
              </a:rPr>
              <a:t>Period:</a:t>
            </a:r>
            <a:endParaRPr lang="en-US" sz="1000" dirty="0"/>
          </a:p>
        </p:txBody>
      </p:sp>
      <p:sp>
        <p:nvSpPr>
          <p:cNvPr id="16" name="Shape 14"/>
          <p:cNvSpPr/>
          <p:nvPr/>
        </p:nvSpPr>
        <p:spPr>
          <a:xfrm>
            <a:off x="4983480" y="1719072"/>
            <a:ext cx="3566160" cy="0"/>
          </a:xfrm>
          <a:prstGeom prst="line">
            <a:avLst/>
          </a:prstGeom>
          <a:noFill/>
          <a:ln w="9525">
            <a:solidFill>
              <a:srgbClr val="C7CDD2"/>
            </a:solidFill>
            <a:prstDash val="solid"/>
          </a:ln>
        </p:spPr>
      </p:sp>
      <p:sp>
        <p:nvSpPr>
          <p:cNvPr id="17" name="Shape 15"/>
          <p:cNvSpPr/>
          <p:nvPr/>
        </p:nvSpPr>
        <p:spPr>
          <a:xfrm>
            <a:off x="4023360" y="2011680"/>
            <a:ext cx="4800600" cy="1143000"/>
          </a:xfrm>
          <a:prstGeom prst="roundRect">
            <a:avLst>
              <a:gd name="adj" fmla="val 6400"/>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4206240" y="2103120"/>
            <a:ext cx="4434840" cy="274320"/>
          </a:xfrm>
          <a:prstGeom prst="rect">
            <a:avLst/>
          </a:prstGeom>
          <a:noFill/>
          <a:ln/>
        </p:spPr>
        <p:txBody>
          <a:bodyPr wrap="square" rtlCol="0" anchor="ctr"/>
          <a:lstStyle/>
          <a:p>
            <a:pPr indent="0" marL="0">
              <a:buNone/>
            </a:pPr>
            <a:r>
              <a:rPr lang="en-US" sz="1100" b="1" dirty="0">
                <a:solidFill>
                  <a:srgbClr val="C0654A"/>
                </a:solidFill>
                <a:latin typeface="Outfit" pitchFamily="34" charset="0"/>
                <a:ea typeface="Outfit" pitchFamily="34" charset="-122"/>
                <a:cs typeface="Outfit" pitchFamily="34" charset="-120"/>
              </a:rPr>
              <a:t>I CAN…  </a:t>
            </a:r>
            <a:pPr indent="0" marL="0">
              <a:buNone/>
            </a:pPr>
            <a:r>
              <a:rPr lang="en-US" sz="900" i="1" dirty="0">
                <a:solidFill>
                  <a:srgbClr val="8A96A3"/>
                </a:solidFill>
                <a:latin typeface="Outfit" pitchFamily="34" charset="0"/>
                <a:ea typeface="Outfit" pitchFamily="34" charset="-122"/>
                <a:cs typeface="Outfit" pitchFamily="34" charset="-120"/>
              </a:rPr>
              <a:t>/ Yo puedo…</a:t>
            </a:r>
            <a:endParaRPr lang="en-US" sz="1100" dirty="0"/>
          </a:p>
        </p:txBody>
      </p:sp>
      <p:sp>
        <p:nvSpPr>
          <p:cNvPr id="19" name="Text 17"/>
          <p:cNvSpPr/>
          <p:nvPr/>
        </p:nvSpPr>
        <p:spPr>
          <a:xfrm>
            <a:off x="4206240" y="2395728"/>
            <a:ext cx="4434840" cy="713232"/>
          </a:xfrm>
          <a:prstGeom prst="rect">
            <a:avLst/>
          </a:prstGeom>
          <a:noFill/>
          <a:ln/>
        </p:spPr>
        <p:txBody>
          <a:bodyPr wrap="square" rtlCol="0" anchor="t"/>
          <a:lstStyle/>
          <a:p>
            <a:pPr indent="0" marL="0">
              <a:buNone/>
            </a:pPr>
            <a:r>
              <a:rPr lang="en-US" sz="1100" dirty="0">
                <a:solidFill>
                  <a:srgbClr val="17324D"/>
                </a:solidFill>
                <a:latin typeface="Hanken Grotesk" pitchFamily="34" charset="0"/>
                <a:ea typeface="Hanken Grotesk" pitchFamily="34" charset="-122"/>
                <a:cs typeface="Hanken Grotesk" pitchFamily="34" charset="-120"/>
              </a:rPr>
              <a:t>I can identify integers and find their absolute value.</a:t>
            </a:r>
            <a:endParaRPr lang="en-US" sz="1100" dirty="0"/>
          </a:p>
        </p:txBody>
      </p:sp>
      <p:sp>
        <p:nvSpPr>
          <p:cNvPr id="20" name="Shape 18"/>
          <p:cNvSpPr/>
          <p:nvPr/>
        </p:nvSpPr>
        <p:spPr>
          <a:xfrm>
            <a:off x="4023360" y="3291840"/>
            <a:ext cx="4800600" cy="1280160"/>
          </a:xfrm>
          <a:prstGeom prst="roundRect">
            <a:avLst>
              <a:gd name="adj" fmla="val 5714"/>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1" name="Text 19"/>
          <p:cNvSpPr/>
          <p:nvPr/>
        </p:nvSpPr>
        <p:spPr>
          <a:xfrm>
            <a:off x="4206240" y="3383280"/>
            <a:ext cx="4434840" cy="274320"/>
          </a:xfrm>
          <a:prstGeom prst="rect">
            <a:avLst/>
          </a:prstGeom>
          <a:noFill/>
          <a:ln/>
        </p:spPr>
        <p:txBody>
          <a:bodyPr wrap="square" rtlCol="0" anchor="ctr"/>
          <a:lstStyle/>
          <a:p>
            <a:pPr indent="0" marL="0">
              <a:buNone/>
            </a:pPr>
            <a:r>
              <a:rPr lang="en-US" sz="1100" b="1" dirty="0">
                <a:solidFill>
                  <a:srgbClr val="C0654A"/>
                </a:solidFill>
                <a:latin typeface="Outfit" pitchFamily="34" charset="0"/>
                <a:ea typeface="Outfit" pitchFamily="34" charset="-122"/>
                <a:cs typeface="Outfit" pitchFamily="34" charset="-120"/>
              </a:rPr>
              <a:t>I WILL EXPLAIN…  </a:t>
            </a:r>
            <a:pPr indent="0" marL="0">
              <a:buNone/>
            </a:pPr>
            <a:r>
              <a:rPr lang="en-US" sz="900" i="1" dirty="0">
                <a:solidFill>
                  <a:srgbClr val="8A96A3"/>
                </a:solidFill>
                <a:latin typeface="Outfit" pitchFamily="34" charset="0"/>
                <a:ea typeface="Outfit" pitchFamily="34" charset="-122"/>
                <a:cs typeface="Outfit" pitchFamily="34" charset="-120"/>
              </a:rPr>
              <a:t>/ Objetivo de lenguaje</a:t>
            </a:r>
            <a:endParaRPr lang="en-US" sz="1100" dirty="0"/>
          </a:p>
        </p:txBody>
      </p:sp>
      <p:sp>
        <p:nvSpPr>
          <p:cNvPr id="22" name="Text 20"/>
          <p:cNvSpPr/>
          <p:nvPr/>
        </p:nvSpPr>
        <p:spPr>
          <a:xfrm>
            <a:off x="4206240" y="3675888"/>
            <a:ext cx="4434840" cy="841248"/>
          </a:xfrm>
          <a:prstGeom prst="rect">
            <a:avLst/>
          </a:prstGeom>
          <a:noFill/>
          <a:ln/>
        </p:spPr>
        <p:txBody>
          <a:bodyPr wrap="square" rtlCol="0" anchor="t"/>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I can explain my reasoning using the words integer, positive, negative, absolute value, and opposite.</a:t>
            </a:r>
            <a:endParaRPr lang="en-US" sz="10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Guided Practice / Práctica Guiada</a:t>
            </a:r>
            <a:endParaRPr lang="en-US" sz="1500" dirty="0"/>
          </a:p>
        </p:txBody>
      </p:sp>
      <p:sp>
        <p:nvSpPr>
          <p:cNvPr id="5" name="Text 3"/>
          <p:cNvSpPr/>
          <p:nvPr/>
        </p:nvSpPr>
        <p:spPr>
          <a:xfrm>
            <a:off x="7360920" y="100584"/>
            <a:ext cx="9144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6.NOS.8</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9  ·  Lesson 9-2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10</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73736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 WE DO TOGETHER</a:t>
            </a:r>
            <a:endParaRPr lang="en-US" sz="900" dirty="0"/>
          </a:p>
        </p:txBody>
      </p:sp>
      <p:sp>
        <p:nvSpPr>
          <p:cNvPr id="19" name="Text 17"/>
          <p:cNvSpPr/>
          <p:nvPr/>
        </p:nvSpPr>
        <p:spPr>
          <a:xfrm>
            <a:off x="594360" y="1188720"/>
            <a:ext cx="5120640" cy="274320"/>
          </a:xfrm>
          <a:prstGeom prst="rect">
            <a:avLst/>
          </a:prstGeom>
          <a:noFill/>
          <a:ln/>
        </p:spPr>
        <p:txBody>
          <a:bodyPr wrap="square" rtlCol="0" anchor="ctr"/>
          <a:lstStyle/>
          <a:p>
            <a:pPr indent="0" marL="0">
              <a:buNone/>
            </a:pPr>
            <a:r>
              <a:rPr lang="en-US" sz="1200" b="1" dirty="0">
                <a:solidFill>
                  <a:srgbClr val="17324D"/>
                </a:solidFill>
                <a:latin typeface="Outfit" pitchFamily="34" charset="0"/>
                <a:ea typeface="Outfit" pitchFamily="34" charset="-122"/>
                <a:cs typeface="Outfit" pitchFamily="34" charset="-120"/>
              </a:rPr>
              <a:t>What is absolute value?</a:t>
            </a:r>
            <a:endParaRPr lang="en-US" sz="1200" dirty="0"/>
          </a:p>
        </p:txBody>
      </p:sp>
      <p:sp>
        <p:nvSpPr>
          <p:cNvPr id="20" name="Shape 18"/>
          <p:cNvSpPr/>
          <p:nvPr/>
        </p:nvSpPr>
        <p:spPr>
          <a:xfrm>
            <a:off x="640080" y="1609344"/>
            <a:ext cx="274320" cy="274320"/>
          </a:xfrm>
          <a:prstGeom prst="ellipse">
            <a:avLst/>
          </a:prstGeom>
          <a:solidFill>
            <a:srgbClr val="C0654A"/>
          </a:solidFill>
          <a:ln/>
        </p:spPr>
      </p:sp>
      <p:sp>
        <p:nvSpPr>
          <p:cNvPr id="21" name="Text 19"/>
          <p:cNvSpPr/>
          <p:nvPr/>
        </p:nvSpPr>
        <p:spPr>
          <a:xfrm>
            <a:off x="640080" y="1609344"/>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1</a:t>
            </a:r>
            <a:endParaRPr lang="en-US" sz="1100" dirty="0"/>
          </a:p>
        </p:txBody>
      </p:sp>
      <p:sp>
        <p:nvSpPr>
          <p:cNvPr id="22" name="Text 20"/>
          <p:cNvSpPr/>
          <p:nvPr/>
        </p:nvSpPr>
        <p:spPr>
          <a:xfrm>
            <a:off x="1024128" y="1554480"/>
            <a:ext cx="48280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Now let's find |3|. Where is 3 on the number line? It is 3 steps to the right of zero.</a:t>
            </a:r>
            <a:endParaRPr lang="en-US" sz="1050" dirty="0"/>
          </a:p>
        </p:txBody>
      </p:sp>
      <p:sp>
        <p:nvSpPr>
          <p:cNvPr id="23" name="Shape 21"/>
          <p:cNvSpPr/>
          <p:nvPr/>
        </p:nvSpPr>
        <p:spPr>
          <a:xfrm>
            <a:off x="640080" y="2084832"/>
            <a:ext cx="274320" cy="274320"/>
          </a:xfrm>
          <a:prstGeom prst="ellipse">
            <a:avLst/>
          </a:prstGeom>
          <a:solidFill>
            <a:srgbClr val="C0654A"/>
          </a:solidFill>
          <a:ln/>
        </p:spPr>
      </p:sp>
      <p:sp>
        <p:nvSpPr>
          <p:cNvPr id="24" name="Text 22"/>
          <p:cNvSpPr/>
          <p:nvPr/>
        </p:nvSpPr>
        <p:spPr>
          <a:xfrm>
            <a:off x="640080" y="2084832"/>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2</a:t>
            </a:r>
            <a:endParaRPr lang="en-US" sz="1100" dirty="0"/>
          </a:p>
        </p:txBody>
      </p:sp>
      <p:sp>
        <p:nvSpPr>
          <p:cNvPr id="25" name="Text 23"/>
          <p:cNvSpPr/>
          <p:nvPr/>
        </p:nvSpPr>
        <p:spPr>
          <a:xfrm>
            <a:off x="1024128" y="2029968"/>
            <a:ext cx="48280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How far is it from zero? It is 3 units away.</a:t>
            </a:r>
            <a:endParaRPr lang="en-US" sz="1050" dirty="0"/>
          </a:p>
        </p:txBody>
      </p:sp>
      <p:sp>
        <p:nvSpPr>
          <p:cNvPr id="26" name="Shape 24"/>
          <p:cNvSpPr/>
          <p:nvPr/>
        </p:nvSpPr>
        <p:spPr>
          <a:xfrm>
            <a:off x="640080" y="2560320"/>
            <a:ext cx="274320" cy="274320"/>
          </a:xfrm>
          <a:prstGeom prst="ellipse">
            <a:avLst/>
          </a:prstGeom>
          <a:solidFill>
            <a:srgbClr val="C0654A"/>
          </a:solidFill>
          <a:ln/>
        </p:spPr>
      </p:sp>
      <p:sp>
        <p:nvSpPr>
          <p:cNvPr id="27" name="Text 25"/>
          <p:cNvSpPr/>
          <p:nvPr/>
        </p:nvSpPr>
        <p:spPr>
          <a:xfrm>
            <a:off x="640080" y="2560320"/>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3</a:t>
            </a:r>
            <a:endParaRPr lang="en-US" sz="1100" dirty="0"/>
          </a:p>
        </p:txBody>
      </p:sp>
      <p:sp>
        <p:nvSpPr>
          <p:cNvPr id="28" name="Text 26"/>
          <p:cNvSpPr/>
          <p:nvPr/>
        </p:nvSpPr>
        <p:spPr>
          <a:xfrm>
            <a:off x="1024128" y="2505456"/>
            <a:ext cx="48280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So |3| equals what? It equals 3.</a:t>
            </a:r>
            <a:endParaRPr lang="en-US" sz="1050" dirty="0"/>
          </a:p>
        </p:txBody>
      </p:sp>
      <p:sp>
        <p:nvSpPr>
          <p:cNvPr id="29" name="Text 27"/>
          <p:cNvSpPr/>
          <p:nvPr/>
        </p:nvSpPr>
        <p:spPr>
          <a:xfrm>
            <a:off x="594360" y="3886200"/>
            <a:ext cx="512064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Your turn — show your work:</a:t>
            </a:r>
            <a:endParaRPr lang="en-US" sz="900" dirty="0"/>
          </a:p>
        </p:txBody>
      </p:sp>
      <p:sp>
        <p:nvSpPr>
          <p:cNvPr id="30" name="Shape 28"/>
          <p:cNvSpPr/>
          <p:nvPr/>
        </p:nvSpPr>
        <p:spPr>
          <a:xfrm>
            <a:off x="640080" y="4297680"/>
            <a:ext cx="5120640" cy="0"/>
          </a:xfrm>
          <a:prstGeom prst="line">
            <a:avLst/>
          </a:prstGeom>
          <a:noFill/>
          <a:ln w="9525">
            <a:solidFill>
              <a:srgbClr val="C7CDD2"/>
            </a:solidFill>
            <a:prstDash val="dash"/>
          </a:ln>
        </p:spPr>
      </p:sp>
      <p:sp>
        <p:nvSpPr>
          <p:cNvPr id="31" name="Shape 29"/>
          <p:cNvSpPr/>
          <p:nvPr/>
        </p:nvSpPr>
        <p:spPr>
          <a:xfrm>
            <a:off x="6035040" y="685800"/>
            <a:ext cx="2788920" cy="4023360"/>
          </a:xfrm>
          <a:prstGeom prst="roundRect">
            <a:avLst>
              <a:gd name="adj" fmla="val 2623"/>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32" name="Text 30"/>
          <p:cNvSpPr/>
          <p:nvPr/>
        </p:nvSpPr>
        <p:spPr>
          <a:xfrm>
            <a:off x="6035040" y="685800"/>
            <a:ext cx="27889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Talk It Over</a:t>
            </a:r>
            <a:endParaRPr lang="en-US" sz="1000" dirty="0"/>
          </a:p>
        </p:txBody>
      </p:sp>
      <p:sp>
        <p:nvSpPr>
          <p:cNvPr id="33" name="Text 31"/>
          <p:cNvSpPr/>
          <p:nvPr/>
        </p:nvSpPr>
        <p:spPr>
          <a:xfrm>
            <a:off x="6217920" y="1097280"/>
            <a:ext cx="2468880" cy="146304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Why are -5 and 5 both the same distance from zero on the number line, even though one is negative and one is positive?</a:t>
            </a:r>
            <a:endParaRPr lang="en-US" sz="1000" dirty="0"/>
          </a:p>
        </p:txBody>
      </p:sp>
      <p:sp>
        <p:nvSpPr>
          <p:cNvPr id="34" name="Shape 32"/>
          <p:cNvSpPr/>
          <p:nvPr/>
        </p:nvSpPr>
        <p:spPr>
          <a:xfrm>
            <a:off x="6172200" y="2743200"/>
            <a:ext cx="2514600" cy="1828800"/>
          </a:xfrm>
          <a:prstGeom prst="roundRect">
            <a:avLst>
              <a:gd name="adj" fmla="val 40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5" name="Text 33"/>
          <p:cNvSpPr/>
          <p:nvPr/>
        </p:nvSpPr>
        <p:spPr>
          <a:xfrm>
            <a:off x="6309360" y="2834640"/>
            <a:ext cx="2286000" cy="228600"/>
          </a:xfrm>
          <a:prstGeom prst="rect">
            <a:avLst/>
          </a:prstGeom>
          <a:noFill/>
          <a:ln/>
        </p:spPr>
        <p:txBody>
          <a:bodyPr wrap="square" rtlCol="0" anchor="ctr"/>
          <a:lstStyle/>
          <a:p>
            <a:pPr indent="0" marL="0">
              <a:buNone/>
            </a:pPr>
            <a:r>
              <a:rPr lang="en-US" sz="950" b="1" dirty="0">
                <a:solidFill>
                  <a:srgbClr val="C0654A"/>
                </a:solidFill>
                <a:latin typeface="Outfit" pitchFamily="34" charset="0"/>
                <a:ea typeface="Outfit" pitchFamily="34" charset="-122"/>
                <a:cs typeface="Outfit" pitchFamily="34" charset="-120"/>
              </a:rPr>
              <a:t>🔑 Key Idea</a:t>
            </a:r>
            <a:endParaRPr lang="en-US" sz="950" dirty="0"/>
          </a:p>
        </p:txBody>
      </p:sp>
      <p:sp>
        <p:nvSpPr>
          <p:cNvPr id="36" name="Text 34"/>
          <p:cNvSpPr/>
          <p:nvPr/>
        </p:nvSpPr>
        <p:spPr>
          <a:xfrm>
            <a:off x="6309360" y="3108960"/>
            <a:ext cx="2286000" cy="1371600"/>
          </a:xfrm>
          <a:prstGeom prst="rect">
            <a:avLst/>
          </a:prstGeom>
          <a:noFill/>
          <a:ln/>
        </p:spPr>
        <p:txBody>
          <a:bodyPr wrap="square" rtlCol="0" anchor="t"/>
          <a:lstStyle/>
          <a:p>
            <a:pPr indent="0" marL="0">
              <a:buNone/>
            </a:pPr>
            <a:r>
              <a:rPr lang="en-US" sz="950" dirty="0">
                <a:solidFill>
                  <a:srgbClr val="24323F"/>
                </a:solidFill>
                <a:latin typeface="Hanken Grotesk" pitchFamily="34" charset="0"/>
                <a:ea typeface="Hanken Grotesk" pitchFamily="34" charset="-122"/>
                <a:cs typeface="Hanken Grotesk" pitchFamily="34" charset="-120"/>
              </a:rPr>
              <a:t>Absolute value tells you the distance from zero, so it is always positive or zero.</a:t>
            </a:r>
            <a:endParaRPr lang="en-US" sz="9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Sort It Out / Clasifícalo</a:t>
            </a:r>
            <a:endParaRPr lang="en-US" sz="1500" dirty="0"/>
          </a:p>
        </p:txBody>
      </p:sp>
      <p:sp>
        <p:nvSpPr>
          <p:cNvPr id="5" name="Text 3"/>
          <p:cNvSpPr/>
          <p:nvPr/>
        </p:nvSpPr>
        <p:spPr>
          <a:xfrm>
            <a:off x="7360920" y="100584"/>
            <a:ext cx="9144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6.NOS.8</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9  ·  Lesson 9-2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11</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22960"/>
            <a:ext cx="5120640" cy="365760"/>
          </a:xfrm>
          <a:prstGeom prst="rect">
            <a:avLst/>
          </a:prstGeom>
          <a:noFill/>
          <a:ln/>
        </p:spPr>
        <p:txBody>
          <a:bodyPr wrap="square" rtlCol="0" anchor="ctr"/>
          <a:lstStyle/>
          <a:p>
            <a:pPr indent="0" marL="0">
              <a:buNone/>
            </a:pPr>
            <a:r>
              <a:rPr lang="en-US" sz="1050" b="1" dirty="0">
                <a:solidFill>
                  <a:srgbClr val="17324D"/>
                </a:solidFill>
                <a:latin typeface="Outfit" pitchFamily="34" charset="0"/>
                <a:ea typeface="Outfit" pitchFamily="34" charset="-122"/>
                <a:cs typeface="Outfit" pitchFamily="34" charset="-120"/>
              </a:rPr>
              <a:t>Plot each integer on the number line and find its absolute value (distance from zero).</a:t>
            </a:r>
            <a:endParaRPr lang="en-US" sz="1050" dirty="0"/>
          </a:p>
        </p:txBody>
      </p:sp>
      <p:sp>
        <p:nvSpPr>
          <p:cNvPr id="19" name="Text 17"/>
          <p:cNvSpPr/>
          <p:nvPr/>
        </p:nvSpPr>
        <p:spPr>
          <a:xfrm>
            <a:off x="594360" y="1234440"/>
            <a:ext cx="5120640" cy="219456"/>
          </a:xfrm>
          <a:prstGeom prst="rect">
            <a:avLst/>
          </a:prstGeom>
          <a:noFill/>
          <a:ln/>
        </p:spPr>
        <p:txBody>
          <a:bodyPr wrap="square" rtlCol="0" anchor="ctr"/>
          <a:lstStyle/>
          <a:p>
            <a:pPr indent="0" marL="0">
              <a:buNone/>
            </a:pPr>
            <a:r>
              <a:rPr lang="en-US" sz="850" i="1" dirty="0">
                <a:solidFill>
                  <a:srgbClr val="8A96A3"/>
                </a:solidFill>
                <a:latin typeface="Hanken Grotesk" pitchFamily="34" charset="0"/>
                <a:ea typeface="Hanken Grotesk" pitchFamily="34" charset="-122"/>
                <a:cs typeface="Hanken Grotesk" pitchFamily="34" charset="-120"/>
              </a:rPr>
              <a:t>Card Bank — cut or sort these cards:</a:t>
            </a:r>
            <a:endParaRPr lang="en-US" sz="850" dirty="0"/>
          </a:p>
        </p:txBody>
      </p:sp>
      <p:sp>
        <p:nvSpPr>
          <p:cNvPr id="20" name="Text 18"/>
          <p:cNvSpPr/>
          <p:nvPr/>
        </p:nvSpPr>
        <p:spPr>
          <a:xfrm>
            <a:off x="594360" y="1481328"/>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Card 1</a:t>
            </a:r>
            <a:endParaRPr lang="en-US" sz="900" dirty="0"/>
          </a:p>
        </p:txBody>
      </p:sp>
      <p:sp>
        <p:nvSpPr>
          <p:cNvPr id="21" name="Text 19"/>
          <p:cNvSpPr/>
          <p:nvPr/>
        </p:nvSpPr>
        <p:spPr>
          <a:xfrm>
            <a:off x="2362200" y="1481328"/>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Card 2</a:t>
            </a:r>
            <a:endParaRPr lang="en-US" sz="900" dirty="0"/>
          </a:p>
        </p:txBody>
      </p:sp>
      <p:sp>
        <p:nvSpPr>
          <p:cNvPr id="22" name="Text 20"/>
          <p:cNvSpPr/>
          <p:nvPr/>
        </p:nvSpPr>
        <p:spPr>
          <a:xfrm>
            <a:off x="4130040" y="1481328"/>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Card 3</a:t>
            </a:r>
            <a:endParaRPr lang="en-US" sz="900" dirty="0"/>
          </a:p>
        </p:txBody>
      </p:sp>
      <p:sp>
        <p:nvSpPr>
          <p:cNvPr id="23" name="Text 21"/>
          <p:cNvSpPr/>
          <p:nvPr/>
        </p:nvSpPr>
        <p:spPr>
          <a:xfrm>
            <a:off x="594360" y="1975104"/>
            <a:ext cx="1630680" cy="384048"/>
          </a:xfrm>
          <a:prstGeom prst="roundRect">
            <a:avLst>
              <a:gd name="adj" fmla="val 11905"/>
            </a:avLst>
          </a:prstGeom>
          <a:solidFill>
            <a:srgbClr val="FBEFD0"/>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Card 4</a:t>
            </a:r>
            <a:endParaRPr lang="en-US" sz="900" dirty="0"/>
          </a:p>
        </p:txBody>
      </p:sp>
      <p:sp>
        <p:nvSpPr>
          <p:cNvPr id="24" name="Shape 22"/>
          <p:cNvSpPr/>
          <p:nvPr/>
        </p:nvSpPr>
        <p:spPr>
          <a:xfrm>
            <a:off x="594360" y="2560320"/>
            <a:ext cx="2514600" cy="1965960"/>
          </a:xfrm>
          <a:prstGeom prst="roundRect">
            <a:avLst>
              <a:gd name="adj" fmla="val 2326"/>
            </a:avLst>
          </a:prstGeom>
          <a:solidFill>
            <a:srgbClr val="FFFFFF"/>
          </a:solidFill>
          <a:ln w="12700">
            <a:solidFill>
              <a:srgbClr val="C0654A"/>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594360" y="2560320"/>
            <a:ext cx="2514600" cy="292608"/>
          </a:xfrm>
          <a:prstGeom prst="rect">
            <a:avLst/>
          </a:prstGeom>
          <a:solidFill>
            <a:srgbClr val="C0654A"/>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Group A</a:t>
            </a:r>
            <a:endParaRPr lang="en-US" sz="950" dirty="0"/>
          </a:p>
        </p:txBody>
      </p:sp>
      <p:sp>
        <p:nvSpPr>
          <p:cNvPr id="26" name="Shape 24"/>
          <p:cNvSpPr/>
          <p:nvPr/>
        </p:nvSpPr>
        <p:spPr>
          <a:xfrm>
            <a:off x="3246120" y="2560320"/>
            <a:ext cx="2514600" cy="1965960"/>
          </a:xfrm>
          <a:prstGeom prst="roundRect">
            <a:avLst>
              <a:gd name="adj" fmla="val 2326"/>
            </a:avLst>
          </a:prstGeom>
          <a:solidFill>
            <a:srgbClr val="FFFFFF"/>
          </a:solidFill>
          <a:ln w="12700">
            <a:solidFill>
              <a:srgbClr val="C0654A"/>
            </a:solidFill>
            <a:prstDash val="solid"/>
          </a:ln>
          <a:effectLst>
            <a:outerShdw sx="100000" sy="100000" kx="0" ky="0" algn="bl" rotWithShape="0" blurRad="50800" dist="12700" dir="5400000">
              <a:srgbClr val="1C2E42">
                <a:alpha val="10000"/>
              </a:srgbClr>
            </a:outerShdw>
          </a:effectLst>
        </p:spPr>
      </p:sp>
      <p:sp>
        <p:nvSpPr>
          <p:cNvPr id="27" name="Text 25"/>
          <p:cNvSpPr/>
          <p:nvPr/>
        </p:nvSpPr>
        <p:spPr>
          <a:xfrm>
            <a:off x="3246120" y="2560320"/>
            <a:ext cx="2514600" cy="292608"/>
          </a:xfrm>
          <a:prstGeom prst="rect">
            <a:avLst/>
          </a:prstGeom>
          <a:solidFill>
            <a:srgbClr val="C0654A"/>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Group B</a:t>
            </a:r>
            <a:endParaRPr lang="en-US" sz="950" dirty="0"/>
          </a:p>
        </p:txBody>
      </p:sp>
      <p:sp>
        <p:nvSpPr>
          <p:cNvPr id="28" name="Shape 26"/>
          <p:cNvSpPr/>
          <p:nvPr/>
        </p:nvSpPr>
        <p:spPr>
          <a:xfrm>
            <a:off x="6035040" y="685800"/>
            <a:ext cx="2788920" cy="4023360"/>
          </a:xfrm>
          <a:prstGeom prst="roundRect">
            <a:avLst>
              <a:gd name="adj" fmla="val 2623"/>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9" name="Text 27"/>
          <p:cNvSpPr/>
          <p:nvPr/>
        </p:nvSpPr>
        <p:spPr>
          <a:xfrm>
            <a:off x="6035040" y="685800"/>
            <a:ext cx="27889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Talk It Over</a:t>
            </a:r>
            <a:endParaRPr lang="en-US" sz="1000" dirty="0"/>
          </a:p>
        </p:txBody>
      </p:sp>
      <p:sp>
        <p:nvSpPr>
          <p:cNvPr id="30" name="Text 28"/>
          <p:cNvSpPr/>
          <p:nvPr/>
        </p:nvSpPr>
        <p:spPr>
          <a:xfrm>
            <a:off x="6217920" y="1097280"/>
            <a:ext cx="2468880" cy="137160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A diver is at -30 feet and a hawk is at +30 feet. How can absolute value help you describe how far each is from sea level?</a:t>
            </a:r>
            <a:endParaRPr lang="en-US" sz="1000" dirty="0"/>
          </a:p>
        </p:txBody>
      </p:sp>
      <p:sp>
        <p:nvSpPr>
          <p:cNvPr id="31" name="Shape 29"/>
          <p:cNvSpPr/>
          <p:nvPr/>
        </p:nvSpPr>
        <p:spPr>
          <a:xfrm>
            <a:off x="6217920" y="2743200"/>
            <a:ext cx="2423160" cy="0"/>
          </a:xfrm>
          <a:prstGeom prst="line">
            <a:avLst/>
          </a:prstGeom>
          <a:noFill/>
          <a:ln w="9525">
            <a:solidFill>
              <a:srgbClr val="C7CDD2"/>
            </a:solidFill>
            <a:prstDash val="dash"/>
          </a:ln>
        </p:spPr>
      </p:sp>
      <p:sp>
        <p:nvSpPr>
          <p:cNvPr id="32" name="Shape 30"/>
          <p:cNvSpPr/>
          <p:nvPr/>
        </p:nvSpPr>
        <p:spPr>
          <a:xfrm>
            <a:off x="6217920" y="3072384"/>
            <a:ext cx="2423160" cy="0"/>
          </a:xfrm>
          <a:prstGeom prst="line">
            <a:avLst/>
          </a:prstGeom>
          <a:noFill/>
          <a:ln w="9525">
            <a:solidFill>
              <a:srgbClr val="C7CDD2"/>
            </a:solidFill>
            <a:prstDash val="dash"/>
          </a:ln>
        </p:spPr>
      </p:sp>
      <p:sp>
        <p:nvSpPr>
          <p:cNvPr id="33" name="Shape 31"/>
          <p:cNvSpPr/>
          <p:nvPr/>
        </p:nvSpPr>
        <p:spPr>
          <a:xfrm>
            <a:off x="6217920" y="3401568"/>
            <a:ext cx="2423160" cy="0"/>
          </a:xfrm>
          <a:prstGeom prst="line">
            <a:avLst/>
          </a:prstGeom>
          <a:noFill/>
          <a:ln w="9525">
            <a:solidFill>
              <a:srgbClr val="C7CDD2"/>
            </a:solidFill>
            <a:prstDash val="dash"/>
          </a:ln>
        </p:spPr>
      </p:sp>
      <p:sp>
        <p:nvSpPr>
          <p:cNvPr id="34" name="Shape 32"/>
          <p:cNvSpPr/>
          <p:nvPr/>
        </p:nvSpPr>
        <p:spPr>
          <a:xfrm>
            <a:off x="6217920" y="3730752"/>
            <a:ext cx="2423160" cy="0"/>
          </a:xfrm>
          <a:prstGeom prst="line">
            <a:avLst/>
          </a:prstGeom>
          <a:noFill/>
          <a:ln w="9525">
            <a:solidFill>
              <a:srgbClr val="C7CDD2"/>
            </a:solidFill>
            <a:prstDash val="dash"/>
          </a:ln>
        </p:spPr>
      </p:sp>
      <p:sp>
        <p:nvSpPr>
          <p:cNvPr id="35" name="Shape 33"/>
          <p:cNvSpPr/>
          <p:nvPr/>
        </p:nvSpPr>
        <p:spPr>
          <a:xfrm>
            <a:off x="6217920" y="4059936"/>
            <a:ext cx="2423160" cy="0"/>
          </a:xfrm>
          <a:prstGeom prst="line">
            <a:avLst/>
          </a:prstGeom>
          <a:noFill/>
          <a:ln w="9525">
            <a:solidFill>
              <a:srgbClr val="C7CDD2"/>
            </a:solidFill>
            <a:prstDash val="dash"/>
          </a:ln>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Error Analysis / Análisis de Errores</a:t>
            </a:r>
            <a:endParaRPr lang="en-US" sz="1500" dirty="0"/>
          </a:p>
        </p:txBody>
      </p:sp>
      <p:sp>
        <p:nvSpPr>
          <p:cNvPr id="5" name="Text 3"/>
          <p:cNvSpPr/>
          <p:nvPr/>
        </p:nvSpPr>
        <p:spPr>
          <a:xfrm>
            <a:off x="7360920" y="100584"/>
            <a:ext cx="9144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6.NOS.8</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9  ·  Lesson 9-2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12</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554480" cy="274320"/>
          </a:xfrm>
          <a:prstGeom prst="rect">
            <a:avLst>
              <a:gd name="adj" fmla="val 50000"/>
            </a:avLst>
          </a:prstGeom>
          <a:solidFill>
            <a:srgbClr val="C0392B"/>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 FIND THE ERROR</a:t>
            </a:r>
            <a:endParaRPr lang="en-US" sz="900" dirty="0"/>
          </a:p>
        </p:txBody>
      </p:sp>
      <p:sp>
        <p:nvSpPr>
          <p:cNvPr id="19" name="Text 17"/>
          <p:cNvSpPr/>
          <p:nvPr/>
        </p:nvSpPr>
        <p:spPr>
          <a:xfrm>
            <a:off x="2286000" y="841248"/>
            <a:ext cx="3383280" cy="274320"/>
          </a:xfrm>
          <a:prstGeom prst="rect">
            <a:avLst/>
          </a:prstGeom>
          <a:noFill/>
          <a:ln/>
        </p:spPr>
        <p:txBody>
          <a:bodyPr wrap="square" rtlCol="0" anchor="ctr"/>
          <a:lstStyle/>
          <a:p>
            <a:pPr indent="0" marL="0">
              <a:buNone/>
            </a:pPr>
            <a:r>
              <a:rPr lang="en-US" sz="1100" b="1" dirty="0">
                <a:solidFill>
                  <a:srgbClr val="17324D"/>
                </a:solidFill>
                <a:latin typeface="Outfit" pitchFamily="34" charset="0"/>
                <a:ea typeface="Outfit" pitchFamily="34" charset="-122"/>
                <a:cs typeface="Outfit" pitchFamily="34" charset="-120"/>
              </a:rPr>
              <a:t>Find the Absolute Value Error</a:t>
            </a:r>
            <a:endParaRPr lang="en-US" sz="1100" dirty="0"/>
          </a:p>
        </p:txBody>
      </p:sp>
      <p:sp>
        <p:nvSpPr>
          <p:cNvPr id="20" name="Text 18"/>
          <p:cNvSpPr/>
          <p:nvPr/>
        </p:nvSpPr>
        <p:spPr>
          <a:xfrm>
            <a:off x="594360" y="1188720"/>
            <a:ext cx="5120640" cy="365760"/>
          </a:xfrm>
          <a:prstGeom prst="rect">
            <a:avLst/>
          </a:prstGeom>
          <a:noFill/>
          <a:ln/>
        </p:spPr>
        <p:txBody>
          <a:bodyPr wrap="square" rtlCol="0" anchor="ctr"/>
          <a:lstStyle/>
          <a:p>
            <a:pPr indent="0" marL="0">
              <a:buNone/>
            </a:pPr>
            <a:r>
              <a:rPr lang="en-US" sz="950" dirty="0">
                <a:solidFill>
                  <a:srgbClr val="24323F"/>
                </a:solidFill>
                <a:latin typeface="Hanken Grotesk" pitchFamily="34" charset="0"/>
                <a:ea typeface="Hanken Grotesk" pitchFamily="34" charset="-122"/>
                <a:cs typeface="Hanken Grotesk" pitchFamily="34" charset="-120"/>
              </a:rPr>
              <a:t>A classmate turned in the work below. One step has a mistake — find it, name it, fix it.</a:t>
            </a:r>
            <a:endParaRPr lang="en-US" sz="950" dirty="0"/>
          </a:p>
        </p:txBody>
      </p:sp>
      <p:sp>
        <p:nvSpPr>
          <p:cNvPr id="21" name="Shape 19"/>
          <p:cNvSpPr/>
          <p:nvPr/>
        </p:nvSpPr>
        <p:spPr>
          <a:xfrm>
            <a:off x="594360" y="1627632"/>
            <a:ext cx="5166360" cy="1517904"/>
          </a:xfrm>
          <a:prstGeom prst="roundRect">
            <a:avLst>
              <a:gd name="adj" fmla="val 3012"/>
            </a:avLst>
          </a:prstGeom>
          <a:solidFill>
            <a:srgbClr val="F4F1E8"/>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2" name="Text 20"/>
          <p:cNvSpPr/>
          <p:nvPr/>
        </p:nvSpPr>
        <p:spPr>
          <a:xfrm>
            <a:off x="713232" y="1691640"/>
            <a:ext cx="4937760" cy="219456"/>
          </a:xfrm>
          <a:prstGeom prst="rect">
            <a:avLst/>
          </a:prstGeom>
          <a:noFill/>
          <a:ln/>
        </p:spPr>
        <p:txBody>
          <a:bodyPr wrap="square" rtlCol="0" anchor="ctr"/>
          <a:lstStyle/>
          <a:p>
            <a:pPr indent="0" marL="0">
              <a:buNone/>
            </a:pPr>
            <a:r>
              <a:rPr lang="en-US" sz="800" i="1" dirty="0">
                <a:solidFill>
                  <a:srgbClr val="8A96A3"/>
                </a:solidFill>
                <a:latin typeface="Hanken Grotesk" pitchFamily="34" charset="0"/>
                <a:ea typeface="Hanken Grotesk" pitchFamily="34" charset="-122"/>
                <a:cs typeface="Hanken Grotesk" pitchFamily="34" charset="-120"/>
              </a:rPr>
              <a:t>Student's work (contains an error):</a:t>
            </a:r>
            <a:endParaRPr lang="en-US" sz="800" dirty="0"/>
          </a:p>
        </p:txBody>
      </p:sp>
      <p:sp>
        <p:nvSpPr>
          <p:cNvPr id="23" name="Text 21"/>
          <p:cNvSpPr/>
          <p:nvPr/>
        </p:nvSpPr>
        <p:spPr>
          <a:xfrm>
            <a:off x="777240" y="1938528"/>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1. </a:t>
            </a:r>
            <a:pPr indent="0" marL="0">
              <a:buNone/>
            </a:pPr>
            <a:r>
              <a:rPr lang="en-US" sz="950" b="1" dirty="0">
                <a:solidFill>
                  <a:srgbClr val="17324D"/>
                </a:solidFill>
                <a:latin typeface="Hanken Grotesk" pitchFamily="34" charset="0"/>
                <a:ea typeface="Hanken Grotesk" pitchFamily="34" charset="-122"/>
                <a:cs typeface="Hanken Grotesk" pitchFamily="34" charset="-120"/>
              </a:rPr>
              <a:t>Problem:  </a:t>
            </a:r>
            <a:pPr indent="0" marL="0">
              <a:buNone/>
            </a:pPr>
            <a:r>
              <a:rPr lang="en-US" sz="950" b="1" dirty="0">
                <a:solidFill>
                  <a:srgbClr val="24323F"/>
                </a:solidFill>
                <a:latin typeface="Courier New" pitchFamily="34" charset="0"/>
                <a:ea typeface="Courier New" pitchFamily="34" charset="-122"/>
                <a:cs typeface="Courier New" pitchFamily="34" charset="-120"/>
              </a:rPr>
              <a:t>Find |-6|</a:t>
            </a:r>
            <a:endParaRPr lang="en-US" sz="950" dirty="0"/>
          </a:p>
        </p:txBody>
      </p:sp>
      <p:sp>
        <p:nvSpPr>
          <p:cNvPr id="24" name="Text 22"/>
          <p:cNvSpPr/>
          <p:nvPr/>
        </p:nvSpPr>
        <p:spPr>
          <a:xfrm>
            <a:off x="777240" y="2322576"/>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2. </a:t>
            </a:r>
            <a:pPr indent="0" marL="0">
              <a:buNone/>
            </a:pPr>
            <a:r>
              <a:rPr lang="en-US" sz="950" b="1" dirty="0">
                <a:solidFill>
                  <a:srgbClr val="17324D"/>
                </a:solidFill>
                <a:latin typeface="Hanken Grotesk" pitchFamily="34" charset="0"/>
                <a:ea typeface="Hanken Grotesk" pitchFamily="34" charset="-122"/>
                <a:cs typeface="Hanken Grotesk" pitchFamily="34" charset="-120"/>
              </a:rPr>
              <a:t>Student thinking:  </a:t>
            </a:r>
            <a:pPr indent="0" marL="0">
              <a:buNone/>
            </a:pPr>
            <a:r>
              <a:rPr lang="en-US" sz="950" b="1" dirty="0">
                <a:solidFill>
                  <a:srgbClr val="24323F"/>
                </a:solidFill>
                <a:latin typeface="Courier New" pitchFamily="34" charset="0"/>
                <a:ea typeface="Courier New" pitchFamily="34" charset="-122"/>
                <a:cs typeface="Courier New" pitchFamily="34" charset="-120"/>
              </a:rPr>
              <a:t>The number is -6, and absolute value makes it the opposite</a:t>
            </a:r>
            <a:endParaRPr lang="en-US" sz="950" dirty="0"/>
          </a:p>
        </p:txBody>
      </p:sp>
      <p:sp>
        <p:nvSpPr>
          <p:cNvPr id="25" name="Text 23"/>
          <p:cNvSpPr/>
          <p:nvPr/>
        </p:nvSpPr>
        <p:spPr>
          <a:xfrm>
            <a:off x="777240" y="2706624"/>
            <a:ext cx="4892040" cy="347472"/>
          </a:xfrm>
          <a:prstGeom prst="rect">
            <a:avLst/>
          </a:prstGeom>
          <a:noFill/>
          <a:ln/>
        </p:spPr>
        <p:txBody>
          <a:bodyPr wrap="square" rtlCol="0" anchor="ct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3. </a:t>
            </a:r>
            <a:pPr indent="0" marL="0">
              <a:buNone/>
            </a:pPr>
            <a:r>
              <a:rPr lang="en-US" sz="950" b="1" dirty="0">
                <a:solidFill>
                  <a:srgbClr val="17324D"/>
                </a:solidFill>
                <a:latin typeface="Hanken Grotesk" pitchFamily="34" charset="0"/>
                <a:ea typeface="Hanken Grotesk" pitchFamily="34" charset="-122"/>
                <a:cs typeface="Hanken Grotesk" pitchFamily="34" charset="-120"/>
              </a:rPr>
              <a:t>Student answer:  </a:t>
            </a:r>
            <a:pPr indent="0" marL="0">
              <a:buNone/>
            </a:pPr>
            <a:r>
              <a:rPr lang="en-US" sz="950" b="1" dirty="0">
                <a:solidFill>
                  <a:srgbClr val="24323F"/>
                </a:solidFill>
                <a:latin typeface="Courier New" pitchFamily="34" charset="0"/>
                <a:ea typeface="Courier New" pitchFamily="34" charset="-122"/>
                <a:cs typeface="Courier New" pitchFamily="34" charset="-120"/>
              </a:rPr>
              <a:t>|-6| = 6, and since we take the opposite, the answer is -6</a:t>
            </a:r>
            <a:endParaRPr lang="en-US" sz="950" dirty="0"/>
          </a:p>
        </p:txBody>
      </p:sp>
      <p:sp>
        <p:nvSpPr>
          <p:cNvPr id="26" name="Text 24"/>
          <p:cNvSpPr/>
          <p:nvPr/>
        </p:nvSpPr>
        <p:spPr>
          <a:xfrm>
            <a:off x="594360" y="3282696"/>
            <a:ext cx="5120640" cy="228600"/>
          </a:xfrm>
          <a:prstGeom prst="rect">
            <a:avLst/>
          </a:prstGeom>
          <a:noFill/>
          <a:ln/>
        </p:spPr>
        <p:txBody>
          <a:bodyPr wrap="square" rtlCol="0" anchor="ctr"/>
          <a:lstStyle/>
          <a:p>
            <a:pPr indent="0" marL="0">
              <a:buNone/>
            </a:pPr>
            <a:r>
              <a:rPr lang="en-US" sz="900" b="1" dirty="0">
                <a:solidFill>
                  <a:srgbClr val="17324D"/>
                </a:solidFill>
                <a:latin typeface="Hanken Grotesk" pitchFamily="34" charset="0"/>
                <a:ea typeface="Hanken Grotesk" pitchFamily="34" charset="-122"/>
                <a:cs typeface="Hanken Grotesk" pitchFamily="34" charset="-120"/>
              </a:rPr>
              <a:t>Which step has the error? Circle it above.</a:t>
            </a:r>
            <a:endParaRPr lang="en-US" sz="900" dirty="0"/>
          </a:p>
        </p:txBody>
      </p:sp>
      <p:sp>
        <p:nvSpPr>
          <p:cNvPr id="27" name="Shape 25"/>
          <p:cNvSpPr/>
          <p:nvPr/>
        </p:nvSpPr>
        <p:spPr>
          <a:xfrm>
            <a:off x="6035040" y="685800"/>
            <a:ext cx="2788920" cy="4023360"/>
          </a:xfrm>
          <a:prstGeom prst="roundRect">
            <a:avLst>
              <a:gd name="adj" fmla="val 2623"/>
            </a:avLst>
          </a:prstGeom>
          <a:solidFill>
            <a:srgbClr val="FCE6DE"/>
          </a:solidFill>
          <a:ln w="12700">
            <a:solidFill>
              <a:srgbClr val="E2A39B"/>
            </a:solidFill>
            <a:prstDash val="solid"/>
          </a:ln>
          <a:effectLst>
            <a:outerShdw sx="100000" sy="100000" kx="0" ky="0" algn="bl" rotWithShape="0" blurRad="50800" dist="12700" dir="5400000">
              <a:srgbClr val="1C2E42">
                <a:alpha val="10000"/>
              </a:srgbClr>
            </a:outerShdw>
          </a:effectLst>
        </p:spPr>
      </p:sp>
      <p:sp>
        <p:nvSpPr>
          <p:cNvPr id="28" name="Text 26"/>
          <p:cNvSpPr/>
          <p:nvPr/>
        </p:nvSpPr>
        <p:spPr>
          <a:xfrm>
            <a:off x="6035040" y="685800"/>
            <a:ext cx="2788920" cy="274320"/>
          </a:xfrm>
          <a:prstGeom prst="rect">
            <a:avLst/>
          </a:prstGeom>
          <a:solidFill>
            <a:srgbClr val="C0392B"/>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Explain &amp; Fix</a:t>
            </a:r>
            <a:endParaRPr lang="en-US" sz="1000" dirty="0"/>
          </a:p>
        </p:txBody>
      </p:sp>
      <p:sp>
        <p:nvSpPr>
          <p:cNvPr id="29" name="Text 27"/>
          <p:cNvSpPr/>
          <p:nvPr/>
        </p:nvSpPr>
        <p:spPr>
          <a:xfrm>
            <a:off x="6217920" y="1097280"/>
            <a:ext cx="2468880" cy="50292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The mistake was </a:t>
            </a:r>
            <a:pPr indent="0" marL="0">
              <a:buNone/>
            </a:pPr>
            <a:r>
              <a:rPr lang="en-US" sz="1000" b="1" dirty="0">
                <a:solidFill>
                  <a:srgbClr val="17324D"/>
                </a:solidFill>
                <a:latin typeface="Hanken Grotesk" pitchFamily="34" charset="0"/>
                <a:ea typeface="Hanken Grotesk" pitchFamily="34" charset="-122"/>
                <a:cs typeface="Hanken Grotesk" pitchFamily="34" charset="-120"/>
              </a:rPr>
              <a:t>___</a:t>
            </a:r>
            <a:pPr indent="0" marL="0">
              <a:buNone/>
            </a:pPr>
            <a:r>
              <a:rPr lang="en-US" sz="1000" dirty="0">
                <a:solidFill>
                  <a:srgbClr val="17324D"/>
                </a:solidFill>
                <a:latin typeface="Hanken Grotesk" pitchFamily="34" charset="0"/>
                <a:ea typeface="Hanken Grotesk" pitchFamily="34" charset="-122"/>
                <a:cs typeface="Hanken Grotesk" pitchFamily="34" charset="-120"/>
              </a:rPr>
              <a:t> because </a:t>
            </a:r>
            <a:pPr indent="0" marL="0">
              <a:buNone/>
            </a:pPr>
            <a:r>
              <a:rPr lang="en-US" sz="1000" b="1" dirty="0">
                <a:solidFill>
                  <a:srgbClr val="17324D"/>
                </a:solidFill>
                <a:latin typeface="Hanken Grotesk" pitchFamily="34" charset="0"/>
                <a:ea typeface="Hanken Grotesk" pitchFamily="34" charset="-122"/>
                <a:cs typeface="Hanken Grotesk" pitchFamily="34" charset="-120"/>
              </a:rPr>
              <a:t>___</a:t>
            </a:r>
            <a:pPr indent="0" marL="0">
              <a:buNone/>
            </a:pPr>
            <a:r>
              <a:rPr lang="en-US" sz="1000" dirty="0">
                <a:solidFill>
                  <a:srgbClr val="17324D"/>
                </a:solidFill>
                <a:latin typeface="Hanken Grotesk" pitchFamily="34" charset="0"/>
                <a:ea typeface="Hanken Grotesk" pitchFamily="34" charset="-122"/>
                <a:cs typeface="Hanken Grotesk" pitchFamily="34" charset="-120"/>
              </a:rPr>
              <a:t>.</a:t>
            </a:r>
            <a:endParaRPr lang="en-US" sz="1000" dirty="0"/>
          </a:p>
        </p:txBody>
      </p:sp>
      <p:sp>
        <p:nvSpPr>
          <p:cNvPr id="30" name="Shape 28"/>
          <p:cNvSpPr/>
          <p:nvPr/>
        </p:nvSpPr>
        <p:spPr>
          <a:xfrm>
            <a:off x="6217920" y="1783080"/>
            <a:ext cx="2423160" cy="0"/>
          </a:xfrm>
          <a:prstGeom prst="line">
            <a:avLst/>
          </a:prstGeom>
          <a:noFill/>
          <a:ln w="9525">
            <a:solidFill>
              <a:srgbClr val="C7CDD2"/>
            </a:solidFill>
            <a:prstDash val="dash"/>
          </a:ln>
        </p:spPr>
      </p:sp>
      <p:sp>
        <p:nvSpPr>
          <p:cNvPr id="31" name="Shape 29"/>
          <p:cNvSpPr/>
          <p:nvPr/>
        </p:nvSpPr>
        <p:spPr>
          <a:xfrm>
            <a:off x="6217920" y="2075688"/>
            <a:ext cx="2423160" cy="0"/>
          </a:xfrm>
          <a:prstGeom prst="line">
            <a:avLst/>
          </a:prstGeom>
          <a:noFill/>
          <a:ln w="9525">
            <a:solidFill>
              <a:srgbClr val="C7CDD2"/>
            </a:solidFill>
            <a:prstDash val="dash"/>
          </a:ln>
        </p:spPr>
      </p:sp>
      <p:sp>
        <p:nvSpPr>
          <p:cNvPr id="32" name="Shape 30"/>
          <p:cNvSpPr/>
          <p:nvPr/>
        </p:nvSpPr>
        <p:spPr>
          <a:xfrm>
            <a:off x="6217920" y="2368296"/>
            <a:ext cx="2423160" cy="0"/>
          </a:xfrm>
          <a:prstGeom prst="line">
            <a:avLst/>
          </a:prstGeom>
          <a:noFill/>
          <a:ln w="9525">
            <a:solidFill>
              <a:srgbClr val="C7CDD2"/>
            </a:solidFill>
            <a:prstDash val="dash"/>
          </a:ln>
        </p:spPr>
      </p:sp>
      <p:sp>
        <p:nvSpPr>
          <p:cNvPr id="33" name="Text 31"/>
          <p:cNvSpPr/>
          <p:nvPr/>
        </p:nvSpPr>
        <p:spPr>
          <a:xfrm>
            <a:off x="6217920" y="2788920"/>
            <a:ext cx="2468880" cy="274320"/>
          </a:xfrm>
          <a:prstGeom prst="rect">
            <a:avLst/>
          </a:prstGeom>
          <a:noFill/>
          <a:ln/>
        </p:spPr>
        <p:txBody>
          <a:bodyPr wrap="square" rtlCol="0" anchor="ctr"/>
          <a:lstStyle/>
          <a:p>
            <a:pPr indent="0" marL="0">
              <a:buNone/>
            </a:pPr>
            <a:r>
              <a:rPr lang="en-US" sz="900" b="1" dirty="0">
                <a:solidFill>
                  <a:srgbClr val="17324D"/>
                </a:solidFill>
                <a:latin typeface="Hanken Grotesk" pitchFamily="34" charset="0"/>
                <a:ea typeface="Hanken Grotesk" pitchFamily="34" charset="-122"/>
                <a:cs typeface="Hanken Grotesk" pitchFamily="34" charset="-120"/>
              </a:rPr>
              <a:t>Fix it — rewrite the step correctly:</a:t>
            </a:r>
            <a:endParaRPr lang="en-US" sz="900" dirty="0"/>
          </a:p>
        </p:txBody>
      </p:sp>
      <p:sp>
        <p:nvSpPr>
          <p:cNvPr id="34" name="Shape 32"/>
          <p:cNvSpPr/>
          <p:nvPr/>
        </p:nvSpPr>
        <p:spPr>
          <a:xfrm>
            <a:off x="6217920" y="3246120"/>
            <a:ext cx="2423160" cy="0"/>
          </a:xfrm>
          <a:prstGeom prst="line">
            <a:avLst/>
          </a:prstGeom>
          <a:noFill/>
          <a:ln w="9525">
            <a:solidFill>
              <a:srgbClr val="C7CDD2"/>
            </a:solidFill>
            <a:prstDash val="dash"/>
          </a:ln>
        </p:spPr>
      </p:sp>
      <p:sp>
        <p:nvSpPr>
          <p:cNvPr id="35" name="Shape 33"/>
          <p:cNvSpPr/>
          <p:nvPr/>
        </p:nvSpPr>
        <p:spPr>
          <a:xfrm>
            <a:off x="6217920" y="3538728"/>
            <a:ext cx="2423160" cy="0"/>
          </a:xfrm>
          <a:prstGeom prst="line">
            <a:avLst/>
          </a:prstGeom>
          <a:noFill/>
          <a:ln w="9525">
            <a:solidFill>
              <a:srgbClr val="C7CDD2"/>
            </a:solidFill>
            <a:prstDash val="dash"/>
          </a:ln>
        </p:spPr>
      </p:sp>
      <p:sp>
        <p:nvSpPr>
          <p:cNvPr id="36" name="Shape 34"/>
          <p:cNvSpPr/>
          <p:nvPr/>
        </p:nvSpPr>
        <p:spPr>
          <a:xfrm>
            <a:off x="6217920" y="3831336"/>
            <a:ext cx="2423160" cy="0"/>
          </a:xfrm>
          <a:prstGeom prst="line">
            <a:avLst/>
          </a:prstGeom>
          <a:noFill/>
          <a:ln w="9525">
            <a:solidFill>
              <a:srgbClr val="C7CDD2"/>
            </a:solidFill>
            <a:prstDash val="dash"/>
          </a:ln>
        </p:spPr>
      </p:sp>
      <p:sp>
        <p:nvSpPr>
          <p:cNvPr id="37" name="Shape 35"/>
          <p:cNvSpPr/>
          <p:nvPr/>
        </p:nvSpPr>
        <p:spPr>
          <a:xfrm>
            <a:off x="6217920" y="4123944"/>
            <a:ext cx="2423160" cy="0"/>
          </a:xfrm>
          <a:prstGeom prst="line">
            <a:avLst/>
          </a:prstGeom>
          <a:noFill/>
          <a:ln w="9525">
            <a:solidFill>
              <a:srgbClr val="C7CDD2"/>
            </a:solidFill>
            <a:prstDash val="dash"/>
          </a:ln>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Two-Column Notes / Notas</a:t>
            </a:r>
            <a:endParaRPr lang="en-US" sz="1500" dirty="0"/>
          </a:p>
        </p:txBody>
      </p:sp>
      <p:sp>
        <p:nvSpPr>
          <p:cNvPr id="5" name="Text 3"/>
          <p:cNvSpPr/>
          <p:nvPr/>
        </p:nvSpPr>
        <p:spPr>
          <a:xfrm>
            <a:off x="7360920" y="100584"/>
            <a:ext cx="9144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6.NOS.8</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9  ·  Lesson 9-2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13</a:t>
            </a:r>
            <a:endParaRPr lang="en-US" sz="800" dirty="0"/>
          </a:p>
        </p:txBody>
      </p:sp>
      <p:sp>
        <p:nvSpPr>
          <p:cNvPr id="17" name="Shape 15"/>
          <p:cNvSpPr/>
          <p:nvPr/>
        </p:nvSpPr>
        <p:spPr>
          <a:xfrm>
            <a:off x="411480" y="685800"/>
            <a:ext cx="416052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411480" y="685800"/>
            <a:ext cx="4160520" cy="292608"/>
          </a:xfrm>
          <a:prstGeom prst="rect">
            <a:avLst/>
          </a:prstGeom>
          <a:solidFill>
            <a:srgbClr val="17324D"/>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Steps / Pasos</a:t>
            </a:r>
            <a:endParaRPr lang="en-US" sz="1000" dirty="0"/>
          </a:p>
        </p:txBody>
      </p:sp>
      <p:sp>
        <p:nvSpPr>
          <p:cNvPr id="19" name="Shape 17"/>
          <p:cNvSpPr/>
          <p:nvPr/>
        </p:nvSpPr>
        <p:spPr>
          <a:xfrm>
            <a:off x="594360" y="1243584"/>
            <a:ext cx="274320" cy="274320"/>
          </a:xfrm>
          <a:prstGeom prst="ellipse">
            <a:avLst/>
          </a:prstGeom>
          <a:solidFill>
            <a:srgbClr val="C0654A"/>
          </a:solidFill>
          <a:ln/>
        </p:spPr>
      </p:sp>
      <p:sp>
        <p:nvSpPr>
          <p:cNvPr id="20" name="Text 18"/>
          <p:cNvSpPr/>
          <p:nvPr/>
        </p:nvSpPr>
        <p:spPr>
          <a:xfrm>
            <a:off x="594360" y="1243584"/>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1</a:t>
            </a:r>
            <a:endParaRPr lang="en-US" sz="1100" dirty="0"/>
          </a:p>
        </p:txBody>
      </p:sp>
      <p:sp>
        <p:nvSpPr>
          <p:cNvPr id="21" name="Text 19"/>
          <p:cNvSpPr/>
          <p:nvPr/>
        </p:nvSpPr>
        <p:spPr>
          <a:xfrm>
            <a:off x="978408" y="1188720"/>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I want to find the absolute value of -6, written |-6|.</a:t>
            </a:r>
            <a:endParaRPr lang="en-US" sz="1050" dirty="0"/>
          </a:p>
        </p:txBody>
      </p:sp>
      <p:sp>
        <p:nvSpPr>
          <p:cNvPr id="22" name="Shape 20"/>
          <p:cNvSpPr/>
          <p:nvPr/>
        </p:nvSpPr>
        <p:spPr>
          <a:xfrm>
            <a:off x="594360" y="1719072"/>
            <a:ext cx="274320" cy="274320"/>
          </a:xfrm>
          <a:prstGeom prst="ellipse">
            <a:avLst/>
          </a:prstGeom>
          <a:solidFill>
            <a:srgbClr val="C0654A"/>
          </a:solidFill>
          <a:ln/>
        </p:spPr>
      </p:sp>
      <p:sp>
        <p:nvSpPr>
          <p:cNvPr id="23" name="Text 21"/>
          <p:cNvSpPr/>
          <p:nvPr/>
        </p:nvSpPr>
        <p:spPr>
          <a:xfrm>
            <a:off x="594360" y="1719072"/>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2</a:t>
            </a:r>
            <a:endParaRPr lang="en-US" sz="1100" dirty="0"/>
          </a:p>
        </p:txBody>
      </p:sp>
      <p:sp>
        <p:nvSpPr>
          <p:cNvPr id="24" name="Text 22"/>
          <p:cNvSpPr/>
          <p:nvPr/>
        </p:nvSpPr>
        <p:spPr>
          <a:xfrm>
            <a:off x="978408" y="1664208"/>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I find -6 on the number line. It sits 6 steps to the left of zero.</a:t>
            </a:r>
            <a:endParaRPr lang="en-US" sz="1050" dirty="0"/>
          </a:p>
        </p:txBody>
      </p:sp>
      <p:sp>
        <p:nvSpPr>
          <p:cNvPr id="25" name="Shape 23"/>
          <p:cNvSpPr/>
          <p:nvPr/>
        </p:nvSpPr>
        <p:spPr>
          <a:xfrm>
            <a:off x="594360" y="2194560"/>
            <a:ext cx="274320" cy="274320"/>
          </a:xfrm>
          <a:prstGeom prst="ellipse">
            <a:avLst/>
          </a:prstGeom>
          <a:solidFill>
            <a:srgbClr val="C0654A"/>
          </a:solidFill>
          <a:ln/>
        </p:spPr>
      </p:sp>
      <p:sp>
        <p:nvSpPr>
          <p:cNvPr id="26" name="Text 24"/>
          <p:cNvSpPr/>
          <p:nvPr/>
        </p:nvSpPr>
        <p:spPr>
          <a:xfrm>
            <a:off x="594360" y="2194560"/>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3</a:t>
            </a:r>
            <a:endParaRPr lang="en-US" sz="1100" dirty="0"/>
          </a:p>
        </p:txBody>
      </p:sp>
      <p:sp>
        <p:nvSpPr>
          <p:cNvPr id="27" name="Text 25"/>
          <p:cNvSpPr/>
          <p:nvPr/>
        </p:nvSpPr>
        <p:spPr>
          <a:xfrm>
            <a:off x="978408" y="2139696"/>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Distance does not care about direction, so -6 is 6 units from zero.</a:t>
            </a:r>
            <a:endParaRPr lang="en-US" sz="1050" dirty="0"/>
          </a:p>
        </p:txBody>
      </p:sp>
      <p:sp>
        <p:nvSpPr>
          <p:cNvPr id="28" name="Shape 26"/>
          <p:cNvSpPr/>
          <p:nvPr/>
        </p:nvSpPr>
        <p:spPr>
          <a:xfrm>
            <a:off x="594360" y="2670048"/>
            <a:ext cx="274320" cy="274320"/>
          </a:xfrm>
          <a:prstGeom prst="ellipse">
            <a:avLst/>
          </a:prstGeom>
          <a:solidFill>
            <a:srgbClr val="C0654A"/>
          </a:solidFill>
          <a:ln/>
        </p:spPr>
      </p:sp>
      <p:sp>
        <p:nvSpPr>
          <p:cNvPr id="29" name="Text 27"/>
          <p:cNvSpPr/>
          <p:nvPr/>
        </p:nvSpPr>
        <p:spPr>
          <a:xfrm>
            <a:off x="594360" y="2670048"/>
            <a:ext cx="274320" cy="274320"/>
          </a:xfrm>
          <a:prstGeom prst="rect">
            <a:avLst/>
          </a:prstGeom>
          <a:noFill/>
          <a:ln/>
        </p:spPr>
        <p:txBody>
          <a:bodyPr wrap="square" rtlCol="0" anchor="ctr"/>
          <a:lstStyle/>
          <a:p>
            <a:pPr algn="ctr" indent="0" marL="0">
              <a:buNone/>
            </a:pPr>
            <a:r>
              <a:rPr lang="en-US" sz="1100" b="1" dirty="0">
                <a:solidFill>
                  <a:srgbClr val="FFFFFF"/>
                </a:solidFill>
                <a:latin typeface="Outfit" pitchFamily="34" charset="0"/>
                <a:ea typeface="Outfit" pitchFamily="34" charset="-122"/>
                <a:cs typeface="Outfit" pitchFamily="34" charset="-120"/>
              </a:rPr>
              <a:t>4</a:t>
            </a:r>
            <a:endParaRPr lang="en-US" sz="1100" dirty="0"/>
          </a:p>
        </p:txBody>
      </p:sp>
      <p:sp>
        <p:nvSpPr>
          <p:cNvPr id="30" name="Text 28"/>
          <p:cNvSpPr/>
          <p:nvPr/>
        </p:nvSpPr>
        <p:spPr>
          <a:xfrm>
            <a:off x="978408" y="2615184"/>
            <a:ext cx="3456432" cy="420624"/>
          </a:xfrm>
          <a:prstGeom prst="rect">
            <a:avLst/>
          </a:prstGeom>
          <a:noFill/>
          <a:ln/>
        </p:spPr>
        <p:txBody>
          <a:bodyPr wrap="square" rtlCol="0" anchor="ctr"/>
          <a:lstStyle/>
          <a:p>
            <a:pPr indent="0" marL="0">
              <a:buNone/>
            </a:pPr>
            <a:r>
              <a:rPr lang="en-US" sz="1050" dirty="0">
                <a:solidFill>
                  <a:srgbClr val="24323F"/>
                </a:solidFill>
                <a:latin typeface="Hanken Grotesk" pitchFamily="34" charset="0"/>
                <a:ea typeface="Hanken Grotesk" pitchFamily="34" charset="-122"/>
                <a:cs typeface="Hanken Grotesk" pitchFamily="34" charset="-120"/>
              </a:rPr>
              <a:t>So |-6| = 6. Even though -6 is negative, its absolute value is positive 6.</a:t>
            </a:r>
            <a:endParaRPr lang="en-US" sz="1050" dirty="0"/>
          </a:p>
        </p:txBody>
      </p:sp>
      <p:sp>
        <p:nvSpPr>
          <p:cNvPr id="31" name="Shape 29"/>
          <p:cNvSpPr/>
          <p:nvPr/>
        </p:nvSpPr>
        <p:spPr>
          <a:xfrm>
            <a:off x="4709160" y="685800"/>
            <a:ext cx="4114800" cy="4023360"/>
          </a:xfrm>
          <a:prstGeom prst="roundRect">
            <a:avLst>
              <a:gd name="adj" fmla="val 1818"/>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32" name="Text 30"/>
          <p:cNvSpPr/>
          <p:nvPr/>
        </p:nvSpPr>
        <p:spPr>
          <a:xfrm>
            <a:off x="4709160" y="685800"/>
            <a:ext cx="4114800" cy="292608"/>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My Example / Mi Ejemplo</a:t>
            </a:r>
            <a:endParaRPr lang="en-US" sz="1000" dirty="0"/>
          </a:p>
        </p:txBody>
      </p:sp>
      <p:sp>
        <p:nvSpPr>
          <p:cNvPr id="33" name="Text 31"/>
          <p:cNvSpPr/>
          <p:nvPr/>
        </p:nvSpPr>
        <p:spPr>
          <a:xfrm>
            <a:off x="4892040" y="1143000"/>
            <a:ext cx="3749040" cy="36576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Work one problem here, matching each step on the left:</a:t>
            </a:r>
            <a:endParaRPr lang="en-US" sz="950" dirty="0"/>
          </a:p>
        </p:txBody>
      </p:sp>
      <p:sp>
        <p:nvSpPr>
          <p:cNvPr id="34" name="Shape 32"/>
          <p:cNvSpPr/>
          <p:nvPr/>
        </p:nvSpPr>
        <p:spPr>
          <a:xfrm>
            <a:off x="4892040" y="1783080"/>
            <a:ext cx="3749040" cy="0"/>
          </a:xfrm>
          <a:prstGeom prst="line">
            <a:avLst/>
          </a:prstGeom>
          <a:noFill/>
          <a:ln w="9525">
            <a:solidFill>
              <a:srgbClr val="C7CDD2"/>
            </a:solidFill>
            <a:prstDash val="dash"/>
          </a:ln>
        </p:spPr>
      </p:sp>
      <p:sp>
        <p:nvSpPr>
          <p:cNvPr id="35" name="Shape 33"/>
          <p:cNvSpPr/>
          <p:nvPr/>
        </p:nvSpPr>
        <p:spPr>
          <a:xfrm>
            <a:off x="4892040" y="2112264"/>
            <a:ext cx="3749040" cy="0"/>
          </a:xfrm>
          <a:prstGeom prst="line">
            <a:avLst/>
          </a:prstGeom>
          <a:noFill/>
          <a:ln w="9525">
            <a:solidFill>
              <a:srgbClr val="C7CDD2"/>
            </a:solidFill>
            <a:prstDash val="dash"/>
          </a:ln>
        </p:spPr>
      </p:sp>
      <p:sp>
        <p:nvSpPr>
          <p:cNvPr id="36" name="Shape 34"/>
          <p:cNvSpPr/>
          <p:nvPr/>
        </p:nvSpPr>
        <p:spPr>
          <a:xfrm>
            <a:off x="4892040" y="2441448"/>
            <a:ext cx="3749040" cy="0"/>
          </a:xfrm>
          <a:prstGeom prst="line">
            <a:avLst/>
          </a:prstGeom>
          <a:noFill/>
          <a:ln w="9525">
            <a:solidFill>
              <a:srgbClr val="C7CDD2"/>
            </a:solidFill>
            <a:prstDash val="dash"/>
          </a:ln>
        </p:spPr>
      </p:sp>
      <p:sp>
        <p:nvSpPr>
          <p:cNvPr id="37" name="Shape 35"/>
          <p:cNvSpPr/>
          <p:nvPr/>
        </p:nvSpPr>
        <p:spPr>
          <a:xfrm>
            <a:off x="4892040" y="2770632"/>
            <a:ext cx="3749040" cy="0"/>
          </a:xfrm>
          <a:prstGeom prst="line">
            <a:avLst/>
          </a:prstGeom>
          <a:noFill/>
          <a:ln w="9525">
            <a:solidFill>
              <a:srgbClr val="C7CDD2"/>
            </a:solidFill>
            <a:prstDash val="dash"/>
          </a:ln>
        </p:spPr>
      </p:sp>
      <p:sp>
        <p:nvSpPr>
          <p:cNvPr id="38" name="Shape 36"/>
          <p:cNvSpPr/>
          <p:nvPr/>
        </p:nvSpPr>
        <p:spPr>
          <a:xfrm>
            <a:off x="4892040" y="3099816"/>
            <a:ext cx="3749040" cy="0"/>
          </a:xfrm>
          <a:prstGeom prst="line">
            <a:avLst/>
          </a:prstGeom>
          <a:noFill/>
          <a:ln w="9525">
            <a:solidFill>
              <a:srgbClr val="C7CDD2"/>
            </a:solidFill>
            <a:prstDash val="dash"/>
          </a:ln>
        </p:spPr>
      </p:sp>
      <p:sp>
        <p:nvSpPr>
          <p:cNvPr id="39" name="Shape 37"/>
          <p:cNvSpPr/>
          <p:nvPr/>
        </p:nvSpPr>
        <p:spPr>
          <a:xfrm>
            <a:off x="4892040" y="3429000"/>
            <a:ext cx="3749040" cy="0"/>
          </a:xfrm>
          <a:prstGeom prst="line">
            <a:avLst/>
          </a:prstGeom>
          <a:noFill/>
          <a:ln w="9525">
            <a:solidFill>
              <a:srgbClr val="C7CDD2"/>
            </a:solidFill>
            <a:prstDash val="dash"/>
          </a:ln>
        </p:spPr>
      </p:sp>
      <p:sp>
        <p:nvSpPr>
          <p:cNvPr id="40" name="Shape 38"/>
          <p:cNvSpPr/>
          <p:nvPr/>
        </p:nvSpPr>
        <p:spPr>
          <a:xfrm>
            <a:off x="4892040" y="3758184"/>
            <a:ext cx="3749040" cy="0"/>
          </a:xfrm>
          <a:prstGeom prst="line">
            <a:avLst/>
          </a:prstGeom>
          <a:noFill/>
          <a:ln w="9525">
            <a:solidFill>
              <a:srgbClr val="C7CDD2"/>
            </a:solidFill>
            <a:prstDash val="dash"/>
          </a:ln>
        </p:spPr>
      </p:sp>
      <p:sp>
        <p:nvSpPr>
          <p:cNvPr id="41" name="Shape 39"/>
          <p:cNvSpPr/>
          <p:nvPr/>
        </p:nvSpPr>
        <p:spPr>
          <a:xfrm>
            <a:off x="4892040" y="4087368"/>
            <a:ext cx="3749040" cy="0"/>
          </a:xfrm>
          <a:prstGeom prst="line">
            <a:avLst/>
          </a:prstGeom>
          <a:noFill/>
          <a:ln w="9525">
            <a:solidFill>
              <a:srgbClr val="C7CDD2"/>
            </a:solidFill>
            <a:prstDash val="dash"/>
          </a:ln>
        </p:spPr>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Choice Board / Tablero de Opciones</a:t>
            </a:r>
            <a:endParaRPr lang="en-US" sz="1500" dirty="0"/>
          </a:p>
        </p:txBody>
      </p:sp>
      <p:sp>
        <p:nvSpPr>
          <p:cNvPr id="5" name="Text 3"/>
          <p:cNvSpPr/>
          <p:nvPr/>
        </p:nvSpPr>
        <p:spPr>
          <a:xfrm>
            <a:off x="7360920" y="100584"/>
            <a:ext cx="9144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6.NOS.8</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9  ·  Lesson 9-2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14</a:t>
            </a:r>
            <a:endParaRPr lang="en-US" sz="800" dirty="0"/>
          </a:p>
        </p:txBody>
      </p:sp>
      <p:sp>
        <p:nvSpPr>
          <p:cNvPr id="17" name="Text 15"/>
          <p:cNvSpPr/>
          <p:nvPr/>
        </p:nvSpPr>
        <p:spPr>
          <a:xfrm>
            <a:off x="411480" y="640080"/>
            <a:ext cx="8412480" cy="274320"/>
          </a:xfrm>
          <a:prstGeom prst="rect">
            <a:avLst/>
          </a:prstGeom>
          <a:noFill/>
          <a:ln/>
        </p:spPr>
        <p:txBody>
          <a:bodyPr wrap="square" rtlCol="0" anchor="ctr"/>
          <a:lstStyle/>
          <a:p>
            <a:pPr indent="0" marL="0">
              <a:buNone/>
            </a:pPr>
            <a:r>
              <a:rPr lang="en-US" sz="1200" b="1" dirty="0">
                <a:solidFill>
                  <a:srgbClr val="17324D"/>
                </a:solidFill>
                <a:latin typeface="Outfit" pitchFamily="34" charset="0"/>
                <a:ea typeface="Outfit" pitchFamily="34" charset="-122"/>
                <a:cs typeface="Outfit" pitchFamily="34" charset="-120"/>
              </a:rPr>
              <a:t>Choose ONE to show what you know:</a:t>
            </a:r>
            <a:endParaRPr lang="en-US" sz="1200" dirty="0"/>
          </a:p>
        </p:txBody>
      </p:sp>
      <p:sp>
        <p:nvSpPr>
          <p:cNvPr id="18" name="Shape 16"/>
          <p:cNvSpPr/>
          <p:nvPr/>
        </p:nvSpPr>
        <p:spPr>
          <a:xfrm>
            <a:off x="411480" y="1051560"/>
            <a:ext cx="4114800" cy="1645920"/>
          </a:xfrm>
          <a:prstGeom prst="roundRect">
            <a:avLst>
              <a:gd name="adj" fmla="val 4444"/>
            </a:avLst>
          </a:prstGeom>
          <a:solidFill>
            <a:srgbClr val="DFF2E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9" name="Text 17"/>
          <p:cNvSpPr/>
          <p:nvPr/>
        </p:nvSpPr>
        <p:spPr>
          <a:xfrm>
            <a:off x="548640" y="116128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20" name="Text 18"/>
          <p:cNvSpPr/>
          <p:nvPr/>
        </p:nvSpPr>
        <p:spPr>
          <a:xfrm>
            <a:off x="1234440" y="118872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Draw &amp; Label</a:t>
            </a:r>
            <a:endParaRPr lang="en-US" sz="1300" dirty="0"/>
          </a:p>
        </p:txBody>
      </p:sp>
      <p:sp>
        <p:nvSpPr>
          <p:cNvPr id="21" name="Text 19"/>
          <p:cNvSpPr/>
          <p:nvPr/>
        </p:nvSpPr>
        <p:spPr>
          <a:xfrm>
            <a:off x="594360" y="170992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Sketch a model for today's problem. Label it using Integer and Positive.</a:t>
            </a:r>
            <a:endParaRPr lang="en-US" sz="1000" dirty="0"/>
          </a:p>
        </p:txBody>
      </p:sp>
      <p:sp>
        <p:nvSpPr>
          <p:cNvPr id="22" name="Shape 20"/>
          <p:cNvSpPr/>
          <p:nvPr/>
        </p:nvSpPr>
        <p:spPr>
          <a:xfrm>
            <a:off x="4709160" y="1051560"/>
            <a:ext cx="4114800" cy="1645920"/>
          </a:xfrm>
          <a:prstGeom prst="roundRect">
            <a:avLst>
              <a:gd name="adj" fmla="val 4444"/>
            </a:avLst>
          </a:prstGeom>
          <a:solidFill>
            <a:srgbClr val="FBEFD0"/>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3" name="Text 21"/>
          <p:cNvSpPr/>
          <p:nvPr/>
        </p:nvSpPr>
        <p:spPr>
          <a:xfrm>
            <a:off x="4846320" y="116128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24" name="Text 22"/>
          <p:cNvSpPr/>
          <p:nvPr/>
        </p:nvSpPr>
        <p:spPr>
          <a:xfrm>
            <a:off x="5532120" y="118872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Explain It</a:t>
            </a:r>
            <a:endParaRPr lang="en-US" sz="1300" dirty="0"/>
          </a:p>
        </p:txBody>
      </p:sp>
      <p:sp>
        <p:nvSpPr>
          <p:cNvPr id="25" name="Text 23"/>
          <p:cNvSpPr/>
          <p:nvPr/>
        </p:nvSpPr>
        <p:spPr>
          <a:xfrm>
            <a:off x="4892040" y="170992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In 2–3 sentences, explain "Absolute value tells you the distance from zero, so it is always positive or zero." in your own words.</a:t>
            </a:r>
            <a:endParaRPr lang="en-US" sz="1000" dirty="0"/>
          </a:p>
        </p:txBody>
      </p:sp>
      <p:sp>
        <p:nvSpPr>
          <p:cNvPr id="26" name="Shape 24"/>
          <p:cNvSpPr/>
          <p:nvPr/>
        </p:nvSpPr>
        <p:spPr>
          <a:xfrm>
            <a:off x="411480" y="2834640"/>
            <a:ext cx="4114800" cy="1645920"/>
          </a:xfrm>
          <a:prstGeom prst="roundRect">
            <a:avLst>
              <a:gd name="adj" fmla="val 4444"/>
            </a:avLst>
          </a:prstGeom>
          <a:solidFill>
            <a:srgbClr val="FCE6D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7" name="Text 25"/>
          <p:cNvSpPr/>
          <p:nvPr/>
        </p:nvSpPr>
        <p:spPr>
          <a:xfrm>
            <a:off x="548640" y="294436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28" name="Text 26"/>
          <p:cNvSpPr/>
          <p:nvPr/>
        </p:nvSpPr>
        <p:spPr>
          <a:xfrm>
            <a:off x="1234440" y="297180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Solve It</a:t>
            </a:r>
            <a:endParaRPr lang="en-US" sz="1300" dirty="0"/>
          </a:p>
        </p:txBody>
      </p:sp>
      <p:sp>
        <p:nvSpPr>
          <p:cNvPr id="29" name="Text 27"/>
          <p:cNvSpPr/>
          <p:nvPr/>
        </p:nvSpPr>
        <p:spPr>
          <a:xfrm>
            <a:off x="594360" y="349300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Work one practice problem and show every step clearly.</a:t>
            </a:r>
            <a:endParaRPr lang="en-US" sz="1000" dirty="0"/>
          </a:p>
        </p:txBody>
      </p:sp>
      <p:sp>
        <p:nvSpPr>
          <p:cNvPr id="30" name="Shape 28"/>
          <p:cNvSpPr/>
          <p:nvPr/>
        </p:nvSpPr>
        <p:spPr>
          <a:xfrm>
            <a:off x="4709160" y="2834640"/>
            <a:ext cx="4114800" cy="1645920"/>
          </a:xfrm>
          <a:prstGeom prst="roundRect">
            <a:avLst>
              <a:gd name="adj" fmla="val 4444"/>
            </a:avLst>
          </a:prstGeom>
          <a:solidFill>
            <a:srgbClr val="EAF2F1"/>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1" name="Text 29"/>
          <p:cNvSpPr/>
          <p:nvPr/>
        </p:nvSpPr>
        <p:spPr>
          <a:xfrm>
            <a:off x="4846320" y="2944368"/>
            <a:ext cx="640080" cy="548640"/>
          </a:xfrm>
          <a:prstGeom prst="rect">
            <a:avLst/>
          </a:prstGeom>
          <a:noFill/>
          <a:ln/>
        </p:spPr>
        <p:txBody>
          <a:bodyPr wrap="square" rtlCol="0" anchor="ctr"/>
          <a:lstStyle/>
          <a:p>
            <a:pPr indent="0" marL="0">
              <a:buNone/>
            </a:pPr>
            <a:r>
              <a:rPr lang="en-US" sz="2600" dirty="0">
                <a:solidFill>
                  <a:srgbClr val="000000"/>
                </a:solidFill>
              </a:rPr>
              <a:t>🎯</a:t>
            </a:r>
            <a:endParaRPr lang="en-US" sz="2600" dirty="0"/>
          </a:p>
        </p:txBody>
      </p:sp>
      <p:sp>
        <p:nvSpPr>
          <p:cNvPr id="32" name="Text 30"/>
          <p:cNvSpPr/>
          <p:nvPr/>
        </p:nvSpPr>
        <p:spPr>
          <a:xfrm>
            <a:off x="5532120" y="2971800"/>
            <a:ext cx="3108960" cy="365760"/>
          </a:xfrm>
          <a:prstGeom prst="rect">
            <a:avLst/>
          </a:prstGeom>
          <a:noFill/>
          <a:ln/>
        </p:spPr>
        <p:txBody>
          <a:bodyPr wrap="square" rtlCol="0" anchor="ctr"/>
          <a:lstStyle/>
          <a:p>
            <a:pPr indent="0" marL="0">
              <a:buNone/>
            </a:pPr>
            <a:r>
              <a:rPr lang="en-US" sz="1300" b="1" dirty="0">
                <a:solidFill>
                  <a:srgbClr val="17324D"/>
                </a:solidFill>
                <a:latin typeface="Outfit" pitchFamily="34" charset="0"/>
                <a:ea typeface="Outfit" pitchFamily="34" charset="-122"/>
                <a:cs typeface="Outfit" pitchFamily="34" charset="-120"/>
              </a:rPr>
              <a:t>Create a Problem</a:t>
            </a:r>
            <a:endParaRPr lang="en-US" sz="1300" dirty="0"/>
          </a:p>
        </p:txBody>
      </p:sp>
      <p:sp>
        <p:nvSpPr>
          <p:cNvPr id="33" name="Text 31"/>
          <p:cNvSpPr/>
          <p:nvPr/>
        </p:nvSpPr>
        <p:spPr>
          <a:xfrm>
            <a:off x="4892040" y="3493008"/>
            <a:ext cx="3749040" cy="868680"/>
          </a:xfrm>
          <a:prstGeom prst="rect">
            <a:avLst/>
          </a:prstGeom>
          <a:noFill/>
          <a:ln/>
        </p:spPr>
        <p:txBody>
          <a:bodyPr wrap="square" rtlCol="0" anchor="t"/>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Write your own problem that uses Integer, then solve it and make an answer key.</a:t>
            </a:r>
            <a:endParaRPr lang="en-US" sz="1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Independent Practice / Práctica Independiente</a:t>
            </a:r>
            <a:endParaRPr lang="en-US" sz="1500" dirty="0"/>
          </a:p>
        </p:txBody>
      </p:sp>
      <p:sp>
        <p:nvSpPr>
          <p:cNvPr id="5" name="Text 3"/>
          <p:cNvSpPr/>
          <p:nvPr/>
        </p:nvSpPr>
        <p:spPr>
          <a:xfrm>
            <a:off x="7360920" y="100584"/>
            <a:ext cx="9144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6.NOS.8</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9  ·  Lesson 9-2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15</a:t>
            </a:r>
            <a:endParaRPr lang="en-US" sz="800" dirty="0"/>
          </a:p>
        </p:txBody>
      </p:sp>
      <p:sp>
        <p:nvSpPr>
          <p:cNvPr id="17" name="Shape 15"/>
          <p:cNvSpPr/>
          <p:nvPr/>
        </p:nvSpPr>
        <p:spPr>
          <a:xfrm>
            <a:off x="411480" y="685800"/>
            <a:ext cx="54864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46304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 ON YOUR OWN</a:t>
            </a:r>
            <a:endParaRPr lang="en-US" sz="900" dirty="0"/>
          </a:p>
        </p:txBody>
      </p:sp>
      <p:sp>
        <p:nvSpPr>
          <p:cNvPr id="19" name="Text 17"/>
          <p:cNvSpPr/>
          <p:nvPr/>
        </p:nvSpPr>
        <p:spPr>
          <a:xfrm>
            <a:off x="594360" y="1234440"/>
            <a:ext cx="5166360" cy="457200"/>
          </a:xfrm>
          <a:prstGeom prst="rect">
            <a:avLst/>
          </a:prstGeom>
          <a:noFill/>
          <a:ln/>
        </p:spPr>
        <p:txBody>
          <a:bodyPr wrap="square" rtlCol="0" anchor="t"/>
          <a:lstStyle/>
          <a:p>
            <a:pPr indent="0" marL="0">
              <a:buNone/>
            </a:pPr>
            <a:r>
              <a:rPr lang="en-US" sz="1050" b="1" dirty="0">
                <a:solidFill>
                  <a:srgbClr val="C0654A"/>
                </a:solidFill>
                <a:latin typeface="Hanken Grotesk" pitchFamily="34" charset="0"/>
                <a:ea typeface="Hanken Grotesk" pitchFamily="34" charset="-122"/>
                <a:cs typeface="Hanken Grotesk" pitchFamily="34" charset="-120"/>
              </a:rPr>
              <a:t>1.  </a:t>
            </a:r>
            <a:pPr indent="0" marL="0">
              <a:buNone/>
            </a:pPr>
            <a:r>
              <a:rPr lang="en-US" sz="1050" dirty="0">
                <a:solidFill>
                  <a:srgbClr val="17324D"/>
                </a:solidFill>
                <a:latin typeface="Hanken Grotesk" pitchFamily="34" charset="0"/>
                <a:ea typeface="Hanken Grotesk" pitchFamily="34" charset="-122"/>
                <a:cs typeface="Hanken Grotesk" pitchFamily="34" charset="-120"/>
              </a:rPr>
              <a:t>Which statement about absolute value is TRUE?</a:t>
            </a:r>
            <a:endParaRPr lang="en-US" sz="1050" dirty="0"/>
          </a:p>
        </p:txBody>
      </p:sp>
      <p:sp>
        <p:nvSpPr>
          <p:cNvPr id="20" name="Shape 18"/>
          <p:cNvSpPr/>
          <p:nvPr/>
        </p:nvSpPr>
        <p:spPr>
          <a:xfrm>
            <a:off x="777240" y="1783080"/>
            <a:ext cx="4983480" cy="0"/>
          </a:xfrm>
          <a:prstGeom prst="line">
            <a:avLst/>
          </a:prstGeom>
          <a:noFill/>
          <a:ln w="9525">
            <a:solidFill>
              <a:srgbClr val="C7CDD2"/>
            </a:solidFill>
            <a:prstDash val="dash"/>
          </a:ln>
        </p:spPr>
      </p:sp>
      <p:sp>
        <p:nvSpPr>
          <p:cNvPr id="21" name="Text 19"/>
          <p:cNvSpPr/>
          <p:nvPr/>
        </p:nvSpPr>
        <p:spPr>
          <a:xfrm>
            <a:off x="594360" y="2194560"/>
            <a:ext cx="5166360" cy="457200"/>
          </a:xfrm>
          <a:prstGeom prst="rect">
            <a:avLst/>
          </a:prstGeom>
          <a:noFill/>
          <a:ln/>
        </p:spPr>
        <p:txBody>
          <a:bodyPr wrap="square" rtlCol="0" anchor="t"/>
          <a:lstStyle/>
          <a:p>
            <a:pPr indent="0" marL="0">
              <a:buNone/>
            </a:pPr>
            <a:r>
              <a:rPr lang="en-US" sz="1050" b="1" dirty="0">
                <a:solidFill>
                  <a:srgbClr val="C0654A"/>
                </a:solidFill>
                <a:latin typeface="Hanken Grotesk" pitchFamily="34" charset="0"/>
                <a:ea typeface="Hanken Grotesk" pitchFamily="34" charset="-122"/>
                <a:cs typeface="Hanken Grotesk" pitchFamily="34" charset="-120"/>
              </a:rPr>
              <a:t>2.  </a:t>
            </a:r>
            <a:pPr indent="0" marL="0">
              <a:buNone/>
            </a:pPr>
            <a:r>
              <a:rPr lang="en-US" sz="1050" dirty="0">
                <a:solidFill>
                  <a:srgbClr val="17324D"/>
                </a:solidFill>
                <a:latin typeface="Hanken Grotesk" pitchFamily="34" charset="0"/>
                <a:ea typeface="Hanken Grotesk" pitchFamily="34" charset="-122"/>
                <a:cs typeface="Hanken Grotesk" pitchFamily="34" charset="-120"/>
              </a:rPr>
              <a:t>What is the absolute value of -9?</a:t>
            </a:r>
            <a:endParaRPr lang="en-US" sz="1050" dirty="0"/>
          </a:p>
        </p:txBody>
      </p:sp>
      <p:sp>
        <p:nvSpPr>
          <p:cNvPr id="22" name="Shape 20"/>
          <p:cNvSpPr/>
          <p:nvPr/>
        </p:nvSpPr>
        <p:spPr>
          <a:xfrm>
            <a:off x="777240" y="2743200"/>
            <a:ext cx="4983480" cy="0"/>
          </a:xfrm>
          <a:prstGeom prst="line">
            <a:avLst/>
          </a:prstGeom>
          <a:noFill/>
          <a:ln w="9525">
            <a:solidFill>
              <a:srgbClr val="C7CDD2"/>
            </a:solidFill>
            <a:prstDash val="dash"/>
          </a:ln>
        </p:spPr>
      </p:sp>
      <p:sp>
        <p:nvSpPr>
          <p:cNvPr id="23" name="Text 21"/>
          <p:cNvSpPr/>
          <p:nvPr/>
        </p:nvSpPr>
        <p:spPr>
          <a:xfrm>
            <a:off x="594360" y="3154680"/>
            <a:ext cx="5166360" cy="457200"/>
          </a:xfrm>
          <a:prstGeom prst="rect">
            <a:avLst/>
          </a:prstGeom>
          <a:noFill/>
          <a:ln/>
        </p:spPr>
        <p:txBody>
          <a:bodyPr wrap="square" rtlCol="0" anchor="t"/>
          <a:lstStyle/>
          <a:p>
            <a:pPr indent="0" marL="0">
              <a:buNone/>
            </a:pPr>
            <a:r>
              <a:rPr lang="en-US" sz="1050" b="1" dirty="0">
                <a:solidFill>
                  <a:srgbClr val="C0654A"/>
                </a:solidFill>
                <a:latin typeface="Hanken Grotesk" pitchFamily="34" charset="0"/>
                <a:ea typeface="Hanken Grotesk" pitchFamily="34" charset="-122"/>
                <a:cs typeface="Hanken Grotesk" pitchFamily="34" charset="-120"/>
              </a:rPr>
              <a:t>3.  </a:t>
            </a:r>
            <a:pPr indent="0" marL="0">
              <a:buNone/>
            </a:pPr>
            <a:r>
              <a:rPr lang="en-US" sz="1050" dirty="0">
                <a:solidFill>
                  <a:srgbClr val="17324D"/>
                </a:solidFill>
                <a:latin typeface="Hanken Grotesk" pitchFamily="34" charset="0"/>
                <a:ea typeface="Hanken Grotesk" pitchFamily="34" charset="-122"/>
                <a:cs typeface="Hanken Grotesk" pitchFamily="34" charset="-120"/>
              </a:rPr>
              <a:t>Which integer has the GREATEST absolute value: -3, 7, -5, 2?</a:t>
            </a:r>
            <a:endParaRPr lang="en-US" sz="1050" dirty="0"/>
          </a:p>
        </p:txBody>
      </p:sp>
      <p:sp>
        <p:nvSpPr>
          <p:cNvPr id="24" name="Shape 22"/>
          <p:cNvSpPr/>
          <p:nvPr/>
        </p:nvSpPr>
        <p:spPr>
          <a:xfrm>
            <a:off x="777240" y="3703320"/>
            <a:ext cx="4983480" cy="0"/>
          </a:xfrm>
          <a:prstGeom prst="line">
            <a:avLst/>
          </a:prstGeom>
          <a:noFill/>
          <a:ln w="9525">
            <a:solidFill>
              <a:srgbClr val="C7CDD2"/>
            </a:solidFill>
            <a:prstDash val="dash"/>
          </a:ln>
        </p:spPr>
      </p:sp>
      <p:sp>
        <p:nvSpPr>
          <p:cNvPr id="25" name="Shape 23"/>
          <p:cNvSpPr/>
          <p:nvPr/>
        </p:nvSpPr>
        <p:spPr>
          <a:xfrm>
            <a:off x="6035040" y="685800"/>
            <a:ext cx="2788920" cy="4023360"/>
          </a:xfrm>
          <a:prstGeom prst="roundRect">
            <a:avLst>
              <a:gd name="adj" fmla="val 2623"/>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6" name="Text 24"/>
          <p:cNvSpPr/>
          <p:nvPr/>
        </p:nvSpPr>
        <p:spPr>
          <a:xfrm>
            <a:off x="6035040" y="685800"/>
            <a:ext cx="27889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Talk It Over</a:t>
            </a:r>
            <a:endParaRPr lang="en-US" sz="1000" dirty="0"/>
          </a:p>
        </p:txBody>
      </p:sp>
      <p:sp>
        <p:nvSpPr>
          <p:cNvPr id="27" name="Text 25"/>
          <p:cNvSpPr/>
          <p:nvPr/>
        </p:nvSpPr>
        <p:spPr>
          <a:xfrm>
            <a:off x="6217920" y="1097280"/>
            <a:ext cx="2468880" cy="1554480"/>
          </a:xfrm>
          <a:prstGeom prst="rect">
            <a:avLst/>
          </a:prstGeom>
          <a:noFill/>
          <a:ln/>
        </p:spPr>
        <p:txBody>
          <a:bodyPr wrap="square" rtlCol="0" anchor="t"/>
          <a:lstStyle/>
          <a:p>
            <a:pPr indent="0" marL="0">
              <a:buNone/>
            </a:pPr>
            <a:r>
              <a:rPr lang="en-US" sz="1000" dirty="0">
                <a:solidFill>
                  <a:srgbClr val="17324D"/>
                </a:solidFill>
                <a:latin typeface="Hanken Grotesk" pitchFamily="34" charset="0"/>
                <a:ea typeface="Hanken Grotesk" pitchFamily="34" charset="-122"/>
                <a:cs typeface="Hanken Grotesk" pitchFamily="34" charset="-120"/>
              </a:rPr>
              <a:t>How is the opposite of a number different from the absolute value of a number?</a:t>
            </a:r>
            <a:endParaRPr lang="en-US" sz="1000" dirty="0"/>
          </a:p>
        </p:txBody>
      </p:sp>
      <p:sp>
        <p:nvSpPr>
          <p:cNvPr id="28" name="Shape 26"/>
          <p:cNvSpPr/>
          <p:nvPr/>
        </p:nvSpPr>
        <p:spPr>
          <a:xfrm>
            <a:off x="6217920" y="2834640"/>
            <a:ext cx="2423160" cy="0"/>
          </a:xfrm>
          <a:prstGeom prst="line">
            <a:avLst/>
          </a:prstGeom>
          <a:noFill/>
          <a:ln w="9525">
            <a:solidFill>
              <a:srgbClr val="C7CDD2"/>
            </a:solidFill>
            <a:prstDash val="dash"/>
          </a:ln>
        </p:spPr>
      </p:sp>
      <p:sp>
        <p:nvSpPr>
          <p:cNvPr id="29" name="Shape 27"/>
          <p:cNvSpPr/>
          <p:nvPr/>
        </p:nvSpPr>
        <p:spPr>
          <a:xfrm>
            <a:off x="6217920" y="3163824"/>
            <a:ext cx="2423160" cy="0"/>
          </a:xfrm>
          <a:prstGeom prst="line">
            <a:avLst/>
          </a:prstGeom>
          <a:noFill/>
          <a:ln w="9525">
            <a:solidFill>
              <a:srgbClr val="C7CDD2"/>
            </a:solidFill>
            <a:prstDash val="dash"/>
          </a:ln>
        </p:spPr>
      </p:sp>
      <p:sp>
        <p:nvSpPr>
          <p:cNvPr id="30" name="Shape 28"/>
          <p:cNvSpPr/>
          <p:nvPr/>
        </p:nvSpPr>
        <p:spPr>
          <a:xfrm>
            <a:off x="6217920" y="3493008"/>
            <a:ext cx="2423160" cy="0"/>
          </a:xfrm>
          <a:prstGeom prst="line">
            <a:avLst/>
          </a:prstGeom>
          <a:noFill/>
          <a:ln w="9525">
            <a:solidFill>
              <a:srgbClr val="C7CDD2"/>
            </a:solidFill>
            <a:prstDash val="dash"/>
          </a:ln>
        </p:spPr>
      </p:sp>
      <p:sp>
        <p:nvSpPr>
          <p:cNvPr id="31" name="Shape 29"/>
          <p:cNvSpPr/>
          <p:nvPr/>
        </p:nvSpPr>
        <p:spPr>
          <a:xfrm>
            <a:off x="6217920" y="3822192"/>
            <a:ext cx="2423160" cy="0"/>
          </a:xfrm>
          <a:prstGeom prst="line">
            <a:avLst/>
          </a:prstGeom>
          <a:noFill/>
          <a:ln w="9525">
            <a:solidFill>
              <a:srgbClr val="C7CDD2"/>
            </a:solidFill>
            <a:prstDash val="dash"/>
          </a:ln>
        </p:spPr>
      </p:sp>
      <p:sp>
        <p:nvSpPr>
          <p:cNvPr id="32" name="Shape 30"/>
          <p:cNvSpPr/>
          <p:nvPr/>
        </p:nvSpPr>
        <p:spPr>
          <a:xfrm>
            <a:off x="6217920" y="4151376"/>
            <a:ext cx="2423160" cy="0"/>
          </a:xfrm>
          <a:prstGeom prst="line">
            <a:avLst/>
          </a:prstGeom>
          <a:noFill/>
          <a:ln w="9525">
            <a:solidFill>
              <a:srgbClr val="C7CDD2"/>
            </a:solidFill>
            <a:prstDash val="dash"/>
          </a:ln>
        </p:spPr>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Think–Write–Respond / Piensa y Escribe</a:t>
            </a:r>
            <a:endParaRPr lang="en-US" sz="1500" dirty="0"/>
          </a:p>
        </p:txBody>
      </p:sp>
      <p:sp>
        <p:nvSpPr>
          <p:cNvPr id="5" name="Text 3"/>
          <p:cNvSpPr/>
          <p:nvPr/>
        </p:nvSpPr>
        <p:spPr>
          <a:xfrm>
            <a:off x="7360920" y="100584"/>
            <a:ext cx="9144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6.NOS.8</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9  ·  Lesson 9-2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16</a:t>
            </a:r>
            <a:endParaRPr lang="en-US" sz="800" dirty="0"/>
          </a:p>
        </p:txBody>
      </p:sp>
      <p:sp>
        <p:nvSpPr>
          <p:cNvPr id="17" name="Text 15"/>
          <p:cNvSpPr/>
          <p:nvPr/>
        </p:nvSpPr>
        <p:spPr>
          <a:xfrm>
            <a:off x="411480" y="603504"/>
            <a:ext cx="8412480" cy="274320"/>
          </a:xfrm>
          <a:prstGeom prst="rect">
            <a:avLst/>
          </a:prstGeom>
          <a:noFill/>
          <a:ln/>
        </p:spPr>
        <p:txBody>
          <a:bodyPr wrap="square" rtlCol="0" anchor="ctr"/>
          <a:lstStyle/>
          <a:p>
            <a:pPr indent="0" marL="0">
              <a:buNone/>
            </a:pPr>
            <a:r>
              <a:rPr lang="en-US" sz="1000" i="1" dirty="0">
                <a:solidFill>
                  <a:srgbClr val="8A96A3"/>
                </a:solidFill>
                <a:latin typeface="Hanken Grotesk" pitchFamily="34" charset="0"/>
                <a:ea typeface="Hanken Grotesk" pitchFamily="34" charset="-122"/>
                <a:cs typeface="Hanken Grotesk" pitchFamily="34" charset="-120"/>
              </a:rPr>
              <a:t>Use evidence from today's lesson to complete each frame.</a:t>
            </a:r>
            <a:endParaRPr lang="en-US" sz="1000" dirty="0"/>
          </a:p>
        </p:txBody>
      </p:sp>
      <p:sp>
        <p:nvSpPr>
          <p:cNvPr id="18" name="Shape 16"/>
          <p:cNvSpPr/>
          <p:nvPr/>
        </p:nvSpPr>
        <p:spPr>
          <a:xfrm>
            <a:off x="411480" y="960120"/>
            <a:ext cx="8412480" cy="1143000"/>
          </a:xfrm>
          <a:prstGeom prst="roundRect">
            <a:avLst>
              <a:gd name="adj" fmla="val 64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9" name="Text 17"/>
          <p:cNvSpPr/>
          <p:nvPr/>
        </p:nvSpPr>
        <p:spPr>
          <a:xfrm>
            <a:off x="594360" y="1051560"/>
            <a:ext cx="8046720" cy="274320"/>
          </a:xfrm>
          <a:prstGeom prst="rect">
            <a:avLst/>
          </a:prstGeom>
          <a:noFill/>
          <a:ln/>
        </p:spPr>
        <p:txBody>
          <a:bodyPr wrap="square" rtlCol="0" anchor="ctr"/>
          <a:lstStyle/>
          <a:p>
            <a:pPr indent="0" marL="0">
              <a:buNone/>
            </a:pPr>
            <a:r>
              <a:rPr lang="en-US" sz="1100" dirty="0">
                <a:solidFill>
                  <a:srgbClr val="8A96A3"/>
                </a:solidFill>
                <a:latin typeface="Outfit" pitchFamily="34" charset="0"/>
                <a:ea typeface="Outfit" pitchFamily="34" charset="-122"/>
                <a:cs typeface="Outfit" pitchFamily="34" charset="-120"/>
              </a:rPr>
              <a:t>Frame 1 — </a:t>
            </a:r>
            <a:pPr indent="0" marL="0">
              <a:buNone/>
            </a:pPr>
            <a:r>
              <a:rPr lang="en-US" sz="1100" b="1" dirty="0">
                <a:solidFill>
                  <a:srgbClr val="C0654A"/>
                </a:solidFill>
                <a:latin typeface="Outfit" pitchFamily="34" charset="0"/>
                <a:ea typeface="Outfit" pitchFamily="34" charset="-122"/>
                <a:cs typeface="Outfit" pitchFamily="34" charset="-120"/>
              </a:rPr>
              <a:t>Explain the Rule</a:t>
            </a:r>
            <a:endParaRPr lang="en-US" sz="1100" dirty="0"/>
          </a:p>
        </p:txBody>
      </p:sp>
      <p:sp>
        <p:nvSpPr>
          <p:cNvPr id="20" name="Text 18"/>
          <p:cNvSpPr/>
          <p:nvPr/>
        </p:nvSpPr>
        <p:spPr>
          <a:xfrm>
            <a:off x="594360" y="1344168"/>
            <a:ext cx="8046720" cy="365760"/>
          </a:xfrm>
          <a:prstGeom prst="rect">
            <a:avLst/>
          </a:prstGeom>
          <a:noFill/>
          <a:ln/>
        </p:spPr>
        <p:txBody>
          <a:bodyPr wrap="square" rtlCol="0" anchor="t"/>
          <a:lstStyle/>
          <a:p>
            <a:pPr indent="0" marL="0">
              <a:buNone/>
            </a:pPr>
            <a:r>
              <a:rPr lang="en-US" sz="1050" dirty="0">
                <a:solidFill>
                  <a:srgbClr val="17324D"/>
                </a:solidFill>
                <a:latin typeface="Hanken Grotesk" pitchFamily="34" charset="0"/>
                <a:ea typeface="Hanken Grotesk" pitchFamily="34" charset="-122"/>
                <a:cs typeface="Hanken Grotesk" pitchFamily="34" charset="-120"/>
              </a:rPr>
              <a:t>Today's key idea is "Absolute value tells you the distance from zero, so it is always positive or zero." — and it works because ___.</a:t>
            </a:r>
            <a:endParaRPr lang="en-US" sz="1050" dirty="0"/>
          </a:p>
        </p:txBody>
      </p:sp>
      <p:sp>
        <p:nvSpPr>
          <p:cNvPr id="21" name="Shape 19"/>
          <p:cNvSpPr/>
          <p:nvPr/>
        </p:nvSpPr>
        <p:spPr>
          <a:xfrm>
            <a:off x="594360" y="1892808"/>
            <a:ext cx="8046720" cy="0"/>
          </a:xfrm>
          <a:prstGeom prst="line">
            <a:avLst/>
          </a:prstGeom>
          <a:noFill/>
          <a:ln w="9525">
            <a:solidFill>
              <a:srgbClr val="C7CDD2"/>
            </a:solidFill>
            <a:prstDash val="dash"/>
          </a:ln>
        </p:spPr>
      </p:sp>
      <p:sp>
        <p:nvSpPr>
          <p:cNvPr id="22" name="Shape 20"/>
          <p:cNvSpPr/>
          <p:nvPr/>
        </p:nvSpPr>
        <p:spPr>
          <a:xfrm>
            <a:off x="411480" y="2240280"/>
            <a:ext cx="8412480" cy="1143000"/>
          </a:xfrm>
          <a:prstGeom prst="roundRect">
            <a:avLst>
              <a:gd name="adj" fmla="val 64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3" name="Text 21"/>
          <p:cNvSpPr/>
          <p:nvPr/>
        </p:nvSpPr>
        <p:spPr>
          <a:xfrm>
            <a:off x="594360" y="2331720"/>
            <a:ext cx="8046720" cy="274320"/>
          </a:xfrm>
          <a:prstGeom prst="rect">
            <a:avLst/>
          </a:prstGeom>
          <a:noFill/>
          <a:ln/>
        </p:spPr>
        <p:txBody>
          <a:bodyPr wrap="square" rtlCol="0" anchor="ctr"/>
          <a:lstStyle/>
          <a:p>
            <a:pPr indent="0" marL="0">
              <a:buNone/>
            </a:pPr>
            <a:r>
              <a:rPr lang="en-US" sz="1100" dirty="0">
                <a:solidFill>
                  <a:srgbClr val="8A96A3"/>
                </a:solidFill>
                <a:latin typeface="Outfit" pitchFamily="34" charset="0"/>
                <a:ea typeface="Outfit" pitchFamily="34" charset="-122"/>
                <a:cs typeface="Outfit" pitchFamily="34" charset="-120"/>
              </a:rPr>
              <a:t>Frame 2 — </a:t>
            </a:r>
            <a:pPr indent="0" marL="0">
              <a:buNone/>
            </a:pPr>
            <a:r>
              <a:rPr lang="en-US" sz="1100" b="1" dirty="0">
                <a:solidFill>
                  <a:srgbClr val="C0654A"/>
                </a:solidFill>
                <a:latin typeface="Outfit" pitchFamily="34" charset="0"/>
                <a:ea typeface="Outfit" pitchFamily="34" charset="-122"/>
                <a:cs typeface="Outfit" pitchFamily="34" charset="-120"/>
              </a:rPr>
              <a:t>Because / But / So</a:t>
            </a:r>
            <a:endParaRPr lang="en-US" sz="1100" dirty="0"/>
          </a:p>
        </p:txBody>
      </p:sp>
      <p:sp>
        <p:nvSpPr>
          <p:cNvPr id="24" name="Text 22"/>
          <p:cNvSpPr/>
          <p:nvPr/>
        </p:nvSpPr>
        <p:spPr>
          <a:xfrm>
            <a:off x="594360" y="2624328"/>
            <a:ext cx="8046720" cy="365760"/>
          </a:xfrm>
          <a:prstGeom prst="rect">
            <a:avLst/>
          </a:prstGeom>
          <a:noFill/>
          <a:ln/>
        </p:spPr>
        <p:txBody>
          <a:bodyPr wrap="square" rtlCol="0" anchor="t"/>
          <a:lstStyle/>
          <a:p>
            <a:pPr indent="0" marL="0">
              <a:buNone/>
            </a:pPr>
            <a:r>
              <a:rPr lang="en-US" sz="1050" dirty="0">
                <a:solidFill>
                  <a:srgbClr val="17324D"/>
                </a:solidFill>
                <a:latin typeface="Hanken Grotesk" pitchFamily="34" charset="0"/>
                <a:ea typeface="Hanken Grotesk" pitchFamily="34" charset="-122"/>
                <a:cs typeface="Hanken Grotesk" pitchFamily="34" charset="-120"/>
              </a:rPr>
              <a:t>Because Integer means ___, but a tricky part is ___, so I have to ___.</a:t>
            </a:r>
            <a:endParaRPr lang="en-US" sz="1050" dirty="0"/>
          </a:p>
        </p:txBody>
      </p:sp>
      <p:sp>
        <p:nvSpPr>
          <p:cNvPr id="25" name="Shape 23"/>
          <p:cNvSpPr/>
          <p:nvPr/>
        </p:nvSpPr>
        <p:spPr>
          <a:xfrm>
            <a:off x="594360" y="3172968"/>
            <a:ext cx="8046720" cy="0"/>
          </a:xfrm>
          <a:prstGeom prst="line">
            <a:avLst/>
          </a:prstGeom>
          <a:noFill/>
          <a:ln w="9525">
            <a:solidFill>
              <a:srgbClr val="C7CDD2"/>
            </a:solidFill>
            <a:prstDash val="dash"/>
          </a:ln>
        </p:spPr>
      </p:sp>
      <p:sp>
        <p:nvSpPr>
          <p:cNvPr id="26" name="Shape 24"/>
          <p:cNvSpPr/>
          <p:nvPr/>
        </p:nvSpPr>
        <p:spPr>
          <a:xfrm>
            <a:off x="411480" y="3520440"/>
            <a:ext cx="8412480" cy="1143000"/>
          </a:xfrm>
          <a:prstGeom prst="roundRect">
            <a:avLst>
              <a:gd name="adj" fmla="val 640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7" name="Text 25"/>
          <p:cNvSpPr/>
          <p:nvPr/>
        </p:nvSpPr>
        <p:spPr>
          <a:xfrm>
            <a:off x="594360" y="3611880"/>
            <a:ext cx="8046720" cy="274320"/>
          </a:xfrm>
          <a:prstGeom prst="rect">
            <a:avLst/>
          </a:prstGeom>
          <a:noFill/>
          <a:ln/>
        </p:spPr>
        <p:txBody>
          <a:bodyPr wrap="square" rtlCol="0" anchor="ctr"/>
          <a:lstStyle/>
          <a:p>
            <a:pPr indent="0" marL="0">
              <a:buNone/>
            </a:pPr>
            <a:r>
              <a:rPr lang="en-US" sz="1100" dirty="0">
                <a:solidFill>
                  <a:srgbClr val="8A96A3"/>
                </a:solidFill>
                <a:latin typeface="Outfit" pitchFamily="34" charset="0"/>
                <a:ea typeface="Outfit" pitchFamily="34" charset="-122"/>
                <a:cs typeface="Outfit" pitchFamily="34" charset="-120"/>
              </a:rPr>
              <a:t>Frame 3 — </a:t>
            </a:r>
            <a:pPr indent="0" marL="0">
              <a:buNone/>
            </a:pPr>
            <a:r>
              <a:rPr lang="en-US" sz="1100" b="1" dirty="0">
                <a:solidFill>
                  <a:srgbClr val="C0654A"/>
                </a:solidFill>
                <a:latin typeface="Outfit" pitchFamily="34" charset="0"/>
                <a:ea typeface="Outfit" pitchFamily="34" charset="-122"/>
                <a:cs typeface="Outfit" pitchFamily="34" charset="-120"/>
              </a:rPr>
              <a:t>Catch the Mistake</a:t>
            </a:r>
            <a:endParaRPr lang="en-US" sz="1100" dirty="0"/>
          </a:p>
        </p:txBody>
      </p:sp>
      <p:sp>
        <p:nvSpPr>
          <p:cNvPr id="28" name="Text 26"/>
          <p:cNvSpPr/>
          <p:nvPr/>
        </p:nvSpPr>
        <p:spPr>
          <a:xfrm>
            <a:off x="594360" y="3904488"/>
            <a:ext cx="8046720" cy="365760"/>
          </a:xfrm>
          <a:prstGeom prst="rect">
            <a:avLst/>
          </a:prstGeom>
          <a:noFill/>
          <a:ln/>
        </p:spPr>
        <p:txBody>
          <a:bodyPr wrap="square" rtlCol="0" anchor="t"/>
          <a:lstStyle/>
          <a:p>
            <a:pPr indent="0" marL="0">
              <a:buNone/>
            </a:pPr>
            <a:r>
              <a:rPr lang="en-US" sz="1050" dirty="0">
                <a:solidFill>
                  <a:srgbClr val="17324D"/>
                </a:solidFill>
                <a:latin typeface="Hanken Grotesk" pitchFamily="34" charset="0"/>
                <a:ea typeface="Hanken Grotesk" pitchFamily="34" charset="-122"/>
                <a:cs typeface="Hanken Grotesk" pitchFamily="34" charset="-120"/>
              </a:rPr>
              <a:t>A common mistake with Integer is ___. It happens because ___, and the fix is ___.</a:t>
            </a:r>
            <a:endParaRPr lang="en-US" sz="1050" dirty="0"/>
          </a:p>
        </p:txBody>
      </p:sp>
      <p:sp>
        <p:nvSpPr>
          <p:cNvPr id="29" name="Shape 27"/>
          <p:cNvSpPr/>
          <p:nvPr/>
        </p:nvSpPr>
        <p:spPr>
          <a:xfrm>
            <a:off x="594360" y="4453128"/>
            <a:ext cx="8046720" cy="0"/>
          </a:xfrm>
          <a:prstGeom prst="line">
            <a:avLst/>
          </a:prstGeom>
          <a:noFill/>
          <a:ln w="9525">
            <a:solidFill>
              <a:srgbClr val="C7CDD2"/>
            </a:solidFill>
            <a:prstDash val="dash"/>
          </a:ln>
        </p:spPr>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Exit Ticket / Boleto de Salida</a:t>
            </a:r>
            <a:endParaRPr lang="en-US" sz="1500" dirty="0"/>
          </a:p>
        </p:txBody>
      </p:sp>
      <p:sp>
        <p:nvSpPr>
          <p:cNvPr id="5" name="Text 3"/>
          <p:cNvSpPr/>
          <p:nvPr/>
        </p:nvSpPr>
        <p:spPr>
          <a:xfrm>
            <a:off x="7360920" y="100584"/>
            <a:ext cx="9144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6.NOS.8</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9  ·  Lesson 9-2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17</a:t>
            </a:r>
            <a:endParaRPr lang="en-US" sz="800" dirty="0"/>
          </a:p>
        </p:txBody>
      </p:sp>
      <p:sp>
        <p:nvSpPr>
          <p:cNvPr id="17" name="Shape 15"/>
          <p:cNvSpPr/>
          <p:nvPr/>
        </p:nvSpPr>
        <p:spPr>
          <a:xfrm>
            <a:off x="411480" y="685800"/>
            <a:ext cx="4160520" cy="4023360"/>
          </a:xfrm>
          <a:prstGeom prst="roundRect">
            <a:avLst>
              <a:gd name="adj" fmla="val 1818"/>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411480" y="685800"/>
            <a:ext cx="416052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Reflection / Reflexión</a:t>
            </a:r>
            <a:endParaRPr lang="en-US" sz="1000" dirty="0"/>
          </a:p>
        </p:txBody>
      </p:sp>
      <p:sp>
        <p:nvSpPr>
          <p:cNvPr id="19" name="Text 17"/>
          <p:cNvSpPr/>
          <p:nvPr/>
        </p:nvSpPr>
        <p:spPr>
          <a:xfrm>
            <a:off x="594360" y="1097280"/>
            <a:ext cx="3794760" cy="365760"/>
          </a:xfrm>
          <a:prstGeom prst="rect">
            <a:avLst/>
          </a:prstGeom>
          <a:noFill/>
          <a:ln/>
        </p:spPr>
        <p:txBody>
          <a:bodyPr wrap="square" rtlCol="0" anchor="ctr"/>
          <a:lstStyle/>
          <a:p>
            <a:pPr indent="0" marL="0">
              <a:buNone/>
            </a:pPr>
            <a:r>
              <a:rPr lang="en-US" sz="1100" dirty="0">
                <a:solidFill>
                  <a:srgbClr val="17324D"/>
                </a:solidFill>
                <a:latin typeface="Hanken Grotesk" pitchFamily="34" charset="0"/>
                <a:ea typeface="Hanken Grotesk" pitchFamily="34" charset="-122"/>
                <a:cs typeface="Hanken Grotesk" pitchFamily="34" charset="-120"/>
              </a:rPr>
              <a:t>Today I learned that ___ because ___.</a:t>
            </a:r>
            <a:endParaRPr lang="en-US" sz="1100" dirty="0"/>
          </a:p>
        </p:txBody>
      </p:sp>
      <p:sp>
        <p:nvSpPr>
          <p:cNvPr id="20" name="Shape 18"/>
          <p:cNvSpPr/>
          <p:nvPr/>
        </p:nvSpPr>
        <p:spPr>
          <a:xfrm>
            <a:off x="594360" y="1783080"/>
            <a:ext cx="3794760" cy="0"/>
          </a:xfrm>
          <a:prstGeom prst="line">
            <a:avLst/>
          </a:prstGeom>
          <a:noFill/>
          <a:ln w="9525">
            <a:solidFill>
              <a:srgbClr val="C7CDD2"/>
            </a:solidFill>
            <a:prstDash val="dash"/>
          </a:ln>
        </p:spPr>
      </p:sp>
      <p:sp>
        <p:nvSpPr>
          <p:cNvPr id="21" name="Shape 19"/>
          <p:cNvSpPr/>
          <p:nvPr/>
        </p:nvSpPr>
        <p:spPr>
          <a:xfrm>
            <a:off x="594360" y="2093976"/>
            <a:ext cx="3794760" cy="0"/>
          </a:xfrm>
          <a:prstGeom prst="line">
            <a:avLst/>
          </a:prstGeom>
          <a:noFill/>
          <a:ln w="9525">
            <a:solidFill>
              <a:srgbClr val="C7CDD2"/>
            </a:solidFill>
            <a:prstDash val="dash"/>
          </a:ln>
        </p:spPr>
      </p:sp>
      <p:sp>
        <p:nvSpPr>
          <p:cNvPr id="22" name="Shape 20"/>
          <p:cNvSpPr/>
          <p:nvPr/>
        </p:nvSpPr>
        <p:spPr>
          <a:xfrm>
            <a:off x="594360" y="2404872"/>
            <a:ext cx="3794760" cy="0"/>
          </a:xfrm>
          <a:prstGeom prst="line">
            <a:avLst/>
          </a:prstGeom>
          <a:noFill/>
          <a:ln w="9525">
            <a:solidFill>
              <a:srgbClr val="C7CDD2"/>
            </a:solidFill>
            <a:prstDash val="dash"/>
          </a:ln>
        </p:spPr>
      </p:sp>
      <p:sp>
        <p:nvSpPr>
          <p:cNvPr id="23" name="Text 21"/>
          <p:cNvSpPr/>
          <p:nvPr/>
        </p:nvSpPr>
        <p:spPr>
          <a:xfrm>
            <a:off x="594360" y="2834640"/>
            <a:ext cx="3794760" cy="365760"/>
          </a:xfrm>
          <a:prstGeom prst="rect">
            <a:avLst/>
          </a:prstGeom>
          <a:noFill/>
          <a:ln/>
        </p:spPr>
        <p:txBody>
          <a:bodyPr wrap="square" rtlCol="0" anchor="ctr"/>
          <a:lstStyle/>
          <a:p>
            <a:pPr indent="0" marL="0">
              <a:buNone/>
            </a:pPr>
            <a:r>
              <a:rPr lang="en-US" sz="1100" dirty="0">
                <a:solidFill>
                  <a:srgbClr val="17324D"/>
                </a:solidFill>
                <a:latin typeface="Hanken Grotesk" pitchFamily="34" charset="0"/>
                <a:ea typeface="Hanken Grotesk" pitchFamily="34" charset="-122"/>
                <a:cs typeface="Hanken Grotesk" pitchFamily="34" charset="-120"/>
              </a:rPr>
              <a:t>One thing I am still not sure about is ___.</a:t>
            </a:r>
            <a:endParaRPr lang="en-US" sz="1100" dirty="0"/>
          </a:p>
        </p:txBody>
      </p:sp>
      <p:sp>
        <p:nvSpPr>
          <p:cNvPr id="24" name="Shape 22"/>
          <p:cNvSpPr/>
          <p:nvPr/>
        </p:nvSpPr>
        <p:spPr>
          <a:xfrm>
            <a:off x="594360" y="3520440"/>
            <a:ext cx="3794760" cy="0"/>
          </a:xfrm>
          <a:prstGeom prst="line">
            <a:avLst/>
          </a:prstGeom>
          <a:noFill/>
          <a:ln w="9525">
            <a:solidFill>
              <a:srgbClr val="C7CDD2"/>
            </a:solidFill>
            <a:prstDash val="dash"/>
          </a:ln>
        </p:spPr>
      </p:sp>
      <p:sp>
        <p:nvSpPr>
          <p:cNvPr id="25" name="Shape 23"/>
          <p:cNvSpPr/>
          <p:nvPr/>
        </p:nvSpPr>
        <p:spPr>
          <a:xfrm>
            <a:off x="594360" y="3831336"/>
            <a:ext cx="3794760" cy="0"/>
          </a:xfrm>
          <a:prstGeom prst="line">
            <a:avLst/>
          </a:prstGeom>
          <a:noFill/>
          <a:ln w="9525">
            <a:solidFill>
              <a:srgbClr val="C7CDD2"/>
            </a:solidFill>
            <a:prstDash val="dash"/>
          </a:ln>
        </p:spPr>
      </p:sp>
      <p:sp>
        <p:nvSpPr>
          <p:cNvPr id="26" name="Shape 24"/>
          <p:cNvSpPr/>
          <p:nvPr/>
        </p:nvSpPr>
        <p:spPr>
          <a:xfrm>
            <a:off x="594360" y="4142232"/>
            <a:ext cx="3794760" cy="0"/>
          </a:xfrm>
          <a:prstGeom prst="line">
            <a:avLst/>
          </a:prstGeom>
          <a:noFill/>
          <a:ln w="9525">
            <a:solidFill>
              <a:srgbClr val="C7CDD2"/>
            </a:solidFill>
            <a:prstDash val="dash"/>
          </a:ln>
        </p:spPr>
      </p:sp>
      <p:sp>
        <p:nvSpPr>
          <p:cNvPr id="27" name="Shape 25"/>
          <p:cNvSpPr/>
          <p:nvPr/>
        </p:nvSpPr>
        <p:spPr>
          <a:xfrm>
            <a:off x="4709160" y="685800"/>
            <a:ext cx="411480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8" name="Text 26"/>
          <p:cNvSpPr/>
          <p:nvPr/>
        </p:nvSpPr>
        <p:spPr>
          <a:xfrm>
            <a:off x="4709160" y="685800"/>
            <a:ext cx="4114800" cy="274320"/>
          </a:xfrm>
          <a:prstGeom prst="rect">
            <a:avLst/>
          </a:prstGeom>
          <a:solidFill>
            <a:srgbClr val="17324D"/>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Quick Exit Ticket</a:t>
            </a:r>
            <a:endParaRPr lang="en-US" sz="1000" dirty="0"/>
          </a:p>
        </p:txBody>
      </p:sp>
      <p:sp>
        <p:nvSpPr>
          <p:cNvPr id="29" name="Text 27"/>
          <p:cNvSpPr/>
          <p:nvPr/>
        </p:nvSpPr>
        <p:spPr>
          <a:xfrm>
            <a:off x="4892040" y="1097280"/>
            <a:ext cx="3749040" cy="640080"/>
          </a:xfrm>
          <a:prstGeom prst="rect">
            <a:avLst/>
          </a:prstGeom>
          <a:noFill/>
          <a:ln/>
        </p:spPr>
        <p:txBody>
          <a:bodyPr wrap="square" rtlCol="0" anchor="t"/>
          <a:lstStyle/>
          <a:p>
            <a:pPr indent="0" marL="0">
              <a:buNone/>
            </a:pPr>
            <a:r>
              <a:rPr lang="en-US" sz="1050" b="1" dirty="0">
                <a:solidFill>
                  <a:srgbClr val="C0654A"/>
                </a:solidFill>
                <a:latin typeface="Hanken Grotesk" pitchFamily="34" charset="0"/>
                <a:ea typeface="Hanken Grotesk" pitchFamily="34" charset="-122"/>
                <a:cs typeface="Hanken Grotesk" pitchFamily="34" charset="-120"/>
              </a:rPr>
              <a:t>Tier 1 — </a:t>
            </a:r>
            <a:pPr indent="0" marL="0">
              <a:buNone/>
            </a:pPr>
            <a:r>
              <a:rPr lang="en-US" sz="1050" dirty="0">
                <a:solidFill>
                  <a:srgbClr val="17324D"/>
                </a:solidFill>
                <a:latin typeface="Hanken Grotesk" pitchFamily="34" charset="0"/>
                <a:ea typeface="Hanken Grotesk" pitchFamily="34" charset="-122"/>
                <a:cs typeface="Hanken Grotesk" pitchFamily="34" charset="-120"/>
              </a:rPr>
              <a:t>Which integer has an absolute value of 8 and is located to the LEFT of zero on the number line?</a:t>
            </a:r>
            <a:endParaRPr lang="en-US" sz="1050" dirty="0"/>
          </a:p>
        </p:txBody>
      </p:sp>
      <p:sp>
        <p:nvSpPr>
          <p:cNvPr id="30" name="Text 28"/>
          <p:cNvSpPr/>
          <p:nvPr/>
        </p:nvSpPr>
        <p:spPr>
          <a:xfrm>
            <a:off x="5029200" y="1783080"/>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A.  8</a:t>
            </a:r>
            <a:endParaRPr lang="en-US" sz="1000" dirty="0"/>
          </a:p>
        </p:txBody>
      </p:sp>
      <p:sp>
        <p:nvSpPr>
          <p:cNvPr id="31" name="Text 29"/>
          <p:cNvSpPr/>
          <p:nvPr/>
        </p:nvSpPr>
        <p:spPr>
          <a:xfrm>
            <a:off x="5029200" y="2093976"/>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B.  -8</a:t>
            </a:r>
            <a:endParaRPr lang="en-US" sz="1000" dirty="0"/>
          </a:p>
        </p:txBody>
      </p:sp>
      <p:sp>
        <p:nvSpPr>
          <p:cNvPr id="32" name="Text 30"/>
          <p:cNvSpPr/>
          <p:nvPr/>
        </p:nvSpPr>
        <p:spPr>
          <a:xfrm>
            <a:off x="5029200" y="2404872"/>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C.  0</a:t>
            </a:r>
            <a:endParaRPr lang="en-US" sz="1000" dirty="0"/>
          </a:p>
        </p:txBody>
      </p:sp>
      <p:sp>
        <p:nvSpPr>
          <p:cNvPr id="33" name="Text 31"/>
          <p:cNvSpPr/>
          <p:nvPr/>
        </p:nvSpPr>
        <p:spPr>
          <a:xfrm>
            <a:off x="5029200" y="2715768"/>
            <a:ext cx="3566160" cy="274320"/>
          </a:xfrm>
          <a:prstGeom prst="rect">
            <a:avLst/>
          </a:prstGeom>
          <a:noFill/>
          <a:ln/>
        </p:spPr>
        <p:txBody>
          <a:bodyPr wrap="square" rtlCol="0" anchor="ctr"/>
          <a:lstStyle/>
          <a:p>
            <a:pPr indent="0" marL="0">
              <a:buNone/>
            </a:pPr>
            <a:r>
              <a:rPr lang="en-US" sz="1000" dirty="0">
                <a:solidFill>
                  <a:srgbClr val="24323F"/>
                </a:solidFill>
                <a:latin typeface="Hanken Grotesk" pitchFamily="34" charset="0"/>
                <a:ea typeface="Hanken Grotesk" pitchFamily="34" charset="-122"/>
                <a:cs typeface="Hanken Grotesk" pitchFamily="34" charset="-120"/>
              </a:rPr>
              <a:t>D.  -80</a:t>
            </a:r>
            <a:endParaRPr lang="en-US" sz="1000" dirty="0"/>
          </a:p>
        </p:txBody>
      </p:sp>
      <p:sp>
        <p:nvSpPr>
          <p:cNvPr id="34" name="Text 32"/>
          <p:cNvSpPr/>
          <p:nvPr/>
        </p:nvSpPr>
        <p:spPr>
          <a:xfrm>
            <a:off x="4892040" y="3163824"/>
            <a:ext cx="3749040" cy="502920"/>
          </a:xfrm>
          <a:prstGeom prst="rect">
            <a:avLst/>
          </a:prstGeom>
          <a:noFill/>
          <a:ln/>
        </p:spPr>
        <p:txBody>
          <a:bodyPr wrap="square" rtlCol="0" anchor="t"/>
          <a:lstStyle/>
          <a:p>
            <a:pPr indent="0" marL="0">
              <a:buNone/>
            </a:pPr>
            <a:r>
              <a:rPr lang="en-US" sz="1050" b="1" dirty="0">
                <a:solidFill>
                  <a:srgbClr val="C0654A"/>
                </a:solidFill>
                <a:latin typeface="Hanken Grotesk" pitchFamily="34" charset="0"/>
                <a:ea typeface="Hanken Grotesk" pitchFamily="34" charset="-122"/>
                <a:cs typeface="Hanken Grotesk" pitchFamily="34" charset="-120"/>
              </a:rPr>
              <a:t>Tier 2 — </a:t>
            </a:r>
            <a:pPr indent="0" marL="0">
              <a:buNone/>
            </a:pPr>
            <a:r>
              <a:rPr lang="en-US" sz="1050" dirty="0">
                <a:solidFill>
                  <a:srgbClr val="17324D"/>
                </a:solidFill>
                <a:latin typeface="Hanken Grotesk" pitchFamily="34" charset="0"/>
                <a:ea typeface="Hanken Grotesk" pitchFamily="34" charset="-122"/>
                <a:cs typeface="Hanken Grotesk" pitchFamily="34" charset="-120"/>
              </a:rPr>
              <a:t>Explain how you know your answer is correct. Use at least one vocabulary word.</a:t>
            </a:r>
            <a:endParaRPr lang="en-US" sz="1050" dirty="0"/>
          </a:p>
        </p:txBody>
      </p:sp>
      <p:sp>
        <p:nvSpPr>
          <p:cNvPr id="35" name="Shape 33"/>
          <p:cNvSpPr/>
          <p:nvPr/>
        </p:nvSpPr>
        <p:spPr>
          <a:xfrm>
            <a:off x="4892040" y="3803904"/>
            <a:ext cx="3749040" cy="0"/>
          </a:xfrm>
          <a:prstGeom prst="line">
            <a:avLst/>
          </a:prstGeom>
          <a:noFill/>
          <a:ln w="9525">
            <a:solidFill>
              <a:srgbClr val="C7CDD2"/>
            </a:solidFill>
            <a:prstDash val="dash"/>
          </a:ln>
        </p:spPr>
      </p:sp>
      <p:sp>
        <p:nvSpPr>
          <p:cNvPr id="36" name="Shape 34"/>
          <p:cNvSpPr/>
          <p:nvPr/>
        </p:nvSpPr>
        <p:spPr>
          <a:xfrm>
            <a:off x="4892040" y="4096512"/>
            <a:ext cx="3749040" cy="0"/>
          </a:xfrm>
          <a:prstGeom prst="line">
            <a:avLst/>
          </a:prstGeom>
          <a:noFill/>
          <a:ln w="9525">
            <a:solidFill>
              <a:srgbClr val="C7CDD2"/>
            </a:solidFill>
            <a:prstDash val="dash"/>
          </a:ln>
        </p:spPr>
      </p:sp>
      <p:sp>
        <p:nvSpPr>
          <p:cNvPr id="37" name="Shape 35"/>
          <p:cNvSpPr/>
          <p:nvPr/>
        </p:nvSpPr>
        <p:spPr>
          <a:xfrm>
            <a:off x="4892040" y="4389120"/>
            <a:ext cx="3749040" cy="0"/>
          </a:xfrm>
          <a:prstGeom prst="line">
            <a:avLst/>
          </a:prstGeom>
          <a:noFill/>
          <a:ln w="9525">
            <a:solidFill>
              <a:srgbClr val="C7CDD2"/>
            </a:solidFill>
            <a:prstDash val="dash"/>
          </a:ln>
        </p:spPr>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Goal Tracker / Seguimiento de Metas</a:t>
            </a:r>
            <a:endParaRPr lang="en-US" sz="1500" dirty="0"/>
          </a:p>
        </p:txBody>
      </p:sp>
      <p:sp>
        <p:nvSpPr>
          <p:cNvPr id="5" name="Text 3"/>
          <p:cNvSpPr/>
          <p:nvPr/>
        </p:nvSpPr>
        <p:spPr>
          <a:xfrm>
            <a:off x="7360920" y="100584"/>
            <a:ext cx="9144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6.NOS.8</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9  ·  Lesson 9-2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18</a:t>
            </a:r>
            <a:endParaRPr lang="en-US" sz="800" dirty="0"/>
          </a:p>
        </p:txBody>
      </p:sp>
      <p:sp>
        <p:nvSpPr>
          <p:cNvPr id="17" name="Shape 15"/>
          <p:cNvSpPr/>
          <p:nvPr/>
        </p:nvSpPr>
        <p:spPr>
          <a:xfrm>
            <a:off x="411480" y="658368"/>
            <a:ext cx="8412480" cy="502920"/>
          </a:xfrm>
          <a:prstGeom prst="roundRect">
            <a:avLst>
              <a:gd name="adj" fmla="val 14545"/>
            </a:avLst>
          </a:prstGeom>
          <a:solidFill>
            <a:srgbClr val="17324D"/>
          </a:solidFill>
          <a:ln/>
        </p:spPr>
      </p:sp>
      <p:sp>
        <p:nvSpPr>
          <p:cNvPr id="18" name="Text 16"/>
          <p:cNvSpPr/>
          <p:nvPr/>
        </p:nvSpPr>
        <p:spPr>
          <a:xfrm>
            <a:off x="640080" y="658368"/>
            <a:ext cx="7955280" cy="502920"/>
          </a:xfrm>
          <a:prstGeom prst="rect">
            <a:avLst/>
          </a:prstGeom>
          <a:noFill/>
          <a:ln/>
        </p:spPr>
        <p:txBody>
          <a:bodyPr wrap="square" rtlCol="0" anchor="ctr"/>
          <a:lstStyle/>
          <a:p>
            <a:pPr indent="0" marL="0">
              <a:buNone/>
            </a:pPr>
            <a:r>
              <a:rPr lang="en-US" sz="1100" b="1" dirty="0">
                <a:solidFill>
                  <a:srgbClr val="F2C15B"/>
                </a:solidFill>
                <a:latin typeface="Hanken Grotesk" pitchFamily="34" charset="0"/>
                <a:ea typeface="Hanken Grotesk" pitchFamily="34" charset="-122"/>
                <a:cs typeface="Hanken Grotesk" pitchFamily="34" charset="-120"/>
              </a:rPr>
              <a:t>My Goal:  </a:t>
            </a:r>
            <a:pPr indent="0" marL="0">
              <a:buNone/>
            </a:pPr>
            <a:r>
              <a:rPr lang="en-US" sz="1100" dirty="0">
                <a:solidFill>
                  <a:srgbClr val="FFFFFF"/>
                </a:solidFill>
                <a:latin typeface="Hanken Grotesk" pitchFamily="34" charset="0"/>
                <a:ea typeface="Hanken Grotesk" pitchFamily="34" charset="-122"/>
                <a:cs typeface="Hanken Grotesk" pitchFamily="34" charset="-120"/>
              </a:rPr>
              <a:t>I can identify integers and find their absolute value.</a:t>
            </a:r>
            <a:endParaRPr lang="en-US" sz="1100" dirty="0"/>
          </a:p>
        </p:txBody>
      </p:sp>
      <p:sp>
        <p:nvSpPr>
          <p:cNvPr id="19" name="Shape 17"/>
          <p:cNvSpPr/>
          <p:nvPr/>
        </p:nvSpPr>
        <p:spPr>
          <a:xfrm>
            <a:off x="411480" y="1371600"/>
            <a:ext cx="1965960" cy="2377440"/>
          </a:xfrm>
          <a:prstGeom prst="roundRect">
            <a:avLst>
              <a:gd name="adj" fmla="val 3721"/>
            </a:avLst>
          </a:prstGeom>
          <a:solidFill>
            <a:srgbClr val="FCE6D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0" name="Shape 18"/>
          <p:cNvSpPr/>
          <p:nvPr/>
        </p:nvSpPr>
        <p:spPr>
          <a:xfrm>
            <a:off x="1138428" y="1508760"/>
            <a:ext cx="512064" cy="512064"/>
          </a:xfrm>
          <a:prstGeom prst="ellipse">
            <a:avLst/>
          </a:prstGeom>
          <a:solidFill>
            <a:srgbClr val="C0654A"/>
          </a:solidFill>
          <a:ln/>
        </p:spPr>
      </p:sp>
      <p:sp>
        <p:nvSpPr>
          <p:cNvPr id="21" name="Text 19"/>
          <p:cNvSpPr/>
          <p:nvPr/>
        </p:nvSpPr>
        <p:spPr>
          <a:xfrm>
            <a:off x="113842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1</a:t>
            </a:r>
            <a:endParaRPr lang="en-US" sz="2000" dirty="0"/>
          </a:p>
        </p:txBody>
      </p:sp>
      <p:sp>
        <p:nvSpPr>
          <p:cNvPr id="22" name="Text 20"/>
          <p:cNvSpPr/>
          <p:nvPr/>
        </p:nvSpPr>
        <p:spPr>
          <a:xfrm>
            <a:off x="45720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Not Yet</a:t>
            </a:r>
            <a:endParaRPr lang="en-US" sz="1150" dirty="0"/>
          </a:p>
        </p:txBody>
      </p:sp>
      <p:sp>
        <p:nvSpPr>
          <p:cNvPr id="23" name="Text 21"/>
          <p:cNvSpPr/>
          <p:nvPr/>
        </p:nvSpPr>
        <p:spPr>
          <a:xfrm>
            <a:off x="52120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need more help. This does not make sense to me yet.</a:t>
            </a:r>
            <a:endParaRPr lang="en-US" sz="900" dirty="0"/>
          </a:p>
        </p:txBody>
      </p:sp>
      <p:sp>
        <p:nvSpPr>
          <p:cNvPr id="24" name="Text 22"/>
          <p:cNvSpPr/>
          <p:nvPr/>
        </p:nvSpPr>
        <p:spPr>
          <a:xfrm>
            <a:off x="45720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25" name="Shape 23"/>
          <p:cNvSpPr/>
          <p:nvPr/>
        </p:nvSpPr>
        <p:spPr>
          <a:xfrm>
            <a:off x="2560320" y="1371600"/>
            <a:ext cx="1965960" cy="2377440"/>
          </a:xfrm>
          <a:prstGeom prst="roundRect">
            <a:avLst>
              <a:gd name="adj" fmla="val 3721"/>
            </a:avLst>
          </a:prstGeom>
          <a:solidFill>
            <a:srgbClr val="FBEFD0"/>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6" name="Shape 24"/>
          <p:cNvSpPr/>
          <p:nvPr/>
        </p:nvSpPr>
        <p:spPr>
          <a:xfrm>
            <a:off x="3287268" y="1508760"/>
            <a:ext cx="512064" cy="512064"/>
          </a:xfrm>
          <a:prstGeom prst="ellipse">
            <a:avLst/>
          </a:prstGeom>
          <a:solidFill>
            <a:srgbClr val="C0654A"/>
          </a:solidFill>
          <a:ln/>
        </p:spPr>
      </p:sp>
      <p:sp>
        <p:nvSpPr>
          <p:cNvPr id="27" name="Text 25"/>
          <p:cNvSpPr/>
          <p:nvPr/>
        </p:nvSpPr>
        <p:spPr>
          <a:xfrm>
            <a:off x="328726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2</a:t>
            </a:r>
            <a:endParaRPr lang="en-US" sz="2000" dirty="0"/>
          </a:p>
        </p:txBody>
      </p:sp>
      <p:sp>
        <p:nvSpPr>
          <p:cNvPr id="28" name="Text 26"/>
          <p:cNvSpPr/>
          <p:nvPr/>
        </p:nvSpPr>
        <p:spPr>
          <a:xfrm>
            <a:off x="260604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Getting There</a:t>
            </a:r>
            <a:endParaRPr lang="en-US" sz="1150" dirty="0"/>
          </a:p>
        </p:txBody>
      </p:sp>
      <p:sp>
        <p:nvSpPr>
          <p:cNvPr id="29" name="Text 27"/>
          <p:cNvSpPr/>
          <p:nvPr/>
        </p:nvSpPr>
        <p:spPr>
          <a:xfrm>
            <a:off x="267004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understand the idea but I make mistakes when I work.</a:t>
            </a:r>
            <a:endParaRPr lang="en-US" sz="900" dirty="0"/>
          </a:p>
        </p:txBody>
      </p:sp>
      <p:sp>
        <p:nvSpPr>
          <p:cNvPr id="30" name="Text 28"/>
          <p:cNvSpPr/>
          <p:nvPr/>
        </p:nvSpPr>
        <p:spPr>
          <a:xfrm>
            <a:off x="260604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31" name="Shape 29"/>
          <p:cNvSpPr/>
          <p:nvPr/>
        </p:nvSpPr>
        <p:spPr>
          <a:xfrm>
            <a:off x="4709160" y="1371600"/>
            <a:ext cx="1965960" cy="2377440"/>
          </a:xfrm>
          <a:prstGeom prst="roundRect">
            <a:avLst>
              <a:gd name="adj" fmla="val 3721"/>
            </a:avLst>
          </a:prstGeom>
          <a:solidFill>
            <a:srgbClr val="DFF2EE"/>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2" name="Shape 30"/>
          <p:cNvSpPr/>
          <p:nvPr/>
        </p:nvSpPr>
        <p:spPr>
          <a:xfrm>
            <a:off x="5436108" y="1508760"/>
            <a:ext cx="512064" cy="512064"/>
          </a:xfrm>
          <a:prstGeom prst="ellipse">
            <a:avLst/>
          </a:prstGeom>
          <a:solidFill>
            <a:srgbClr val="C0654A"/>
          </a:solidFill>
          <a:ln/>
        </p:spPr>
      </p:sp>
      <p:sp>
        <p:nvSpPr>
          <p:cNvPr id="33" name="Text 31"/>
          <p:cNvSpPr/>
          <p:nvPr/>
        </p:nvSpPr>
        <p:spPr>
          <a:xfrm>
            <a:off x="543610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3</a:t>
            </a:r>
            <a:endParaRPr lang="en-US" sz="2000" dirty="0"/>
          </a:p>
        </p:txBody>
      </p:sp>
      <p:sp>
        <p:nvSpPr>
          <p:cNvPr id="34" name="Text 32"/>
          <p:cNvSpPr/>
          <p:nvPr/>
        </p:nvSpPr>
        <p:spPr>
          <a:xfrm>
            <a:off x="475488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Got It!</a:t>
            </a:r>
            <a:endParaRPr lang="en-US" sz="1150" dirty="0"/>
          </a:p>
        </p:txBody>
      </p:sp>
      <p:sp>
        <p:nvSpPr>
          <p:cNvPr id="35" name="Text 33"/>
          <p:cNvSpPr/>
          <p:nvPr/>
        </p:nvSpPr>
        <p:spPr>
          <a:xfrm>
            <a:off x="481888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can solve problems on my own and explain my thinking.</a:t>
            </a:r>
            <a:endParaRPr lang="en-US" sz="900" dirty="0"/>
          </a:p>
        </p:txBody>
      </p:sp>
      <p:sp>
        <p:nvSpPr>
          <p:cNvPr id="36" name="Text 34"/>
          <p:cNvSpPr/>
          <p:nvPr/>
        </p:nvSpPr>
        <p:spPr>
          <a:xfrm>
            <a:off x="475488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37" name="Shape 35"/>
          <p:cNvSpPr/>
          <p:nvPr/>
        </p:nvSpPr>
        <p:spPr>
          <a:xfrm>
            <a:off x="6858000" y="1371600"/>
            <a:ext cx="1965960" cy="2377440"/>
          </a:xfrm>
          <a:prstGeom prst="roundRect">
            <a:avLst>
              <a:gd name="adj" fmla="val 3721"/>
            </a:avLst>
          </a:prstGeom>
          <a:solidFill>
            <a:srgbClr val="EAF2F1"/>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38" name="Shape 36"/>
          <p:cNvSpPr/>
          <p:nvPr/>
        </p:nvSpPr>
        <p:spPr>
          <a:xfrm>
            <a:off x="7584948" y="1508760"/>
            <a:ext cx="512064" cy="512064"/>
          </a:xfrm>
          <a:prstGeom prst="ellipse">
            <a:avLst/>
          </a:prstGeom>
          <a:solidFill>
            <a:srgbClr val="C0654A"/>
          </a:solidFill>
          <a:ln/>
        </p:spPr>
      </p:sp>
      <p:sp>
        <p:nvSpPr>
          <p:cNvPr id="39" name="Text 37"/>
          <p:cNvSpPr/>
          <p:nvPr/>
        </p:nvSpPr>
        <p:spPr>
          <a:xfrm>
            <a:off x="7584948" y="1508760"/>
            <a:ext cx="512064" cy="512064"/>
          </a:xfrm>
          <a:prstGeom prst="rect">
            <a:avLst/>
          </a:prstGeom>
          <a:noFill/>
          <a:ln/>
        </p:spPr>
        <p:txBody>
          <a:bodyPr wrap="square" rtlCol="0" anchor="ctr"/>
          <a:lstStyle/>
          <a:p>
            <a:pPr algn="ctr" indent="0" marL="0">
              <a:buNone/>
            </a:pPr>
            <a:r>
              <a:rPr lang="en-US" sz="2000" b="1" dirty="0">
                <a:solidFill>
                  <a:srgbClr val="FFFFFF"/>
                </a:solidFill>
                <a:latin typeface="Outfit" pitchFamily="34" charset="0"/>
                <a:ea typeface="Outfit" pitchFamily="34" charset="-122"/>
                <a:cs typeface="Outfit" pitchFamily="34" charset="-120"/>
              </a:rPr>
              <a:t>4</a:t>
            </a:r>
            <a:endParaRPr lang="en-US" sz="2000" dirty="0"/>
          </a:p>
        </p:txBody>
      </p:sp>
      <p:sp>
        <p:nvSpPr>
          <p:cNvPr id="40" name="Text 38"/>
          <p:cNvSpPr/>
          <p:nvPr/>
        </p:nvSpPr>
        <p:spPr>
          <a:xfrm>
            <a:off x="6903720" y="2148840"/>
            <a:ext cx="1874520" cy="320040"/>
          </a:xfrm>
          <a:prstGeom prst="rect">
            <a:avLst/>
          </a:prstGeom>
          <a:noFill/>
          <a:ln/>
        </p:spPr>
        <p:txBody>
          <a:bodyPr wrap="square" rtlCol="0" anchor="ctr"/>
          <a:lstStyle/>
          <a:p>
            <a:pPr algn="ctr" indent="0" marL="0">
              <a:buNone/>
            </a:pPr>
            <a:r>
              <a:rPr lang="en-US" sz="1150" b="1" dirty="0">
                <a:solidFill>
                  <a:srgbClr val="17324D"/>
                </a:solidFill>
                <a:latin typeface="Outfit" pitchFamily="34" charset="0"/>
                <a:ea typeface="Outfit" pitchFamily="34" charset="-122"/>
                <a:cs typeface="Outfit" pitchFamily="34" charset="-120"/>
              </a:rPr>
              <a:t>Can Teach It</a:t>
            </a:r>
            <a:endParaRPr lang="en-US" sz="1150" dirty="0"/>
          </a:p>
        </p:txBody>
      </p:sp>
      <p:sp>
        <p:nvSpPr>
          <p:cNvPr id="41" name="Text 39"/>
          <p:cNvSpPr/>
          <p:nvPr/>
        </p:nvSpPr>
        <p:spPr>
          <a:xfrm>
            <a:off x="6967728" y="2514600"/>
            <a:ext cx="1746504" cy="1051560"/>
          </a:xfrm>
          <a:prstGeom prst="rect">
            <a:avLst/>
          </a:prstGeom>
          <a:noFill/>
          <a:ln/>
        </p:spPr>
        <p:txBody>
          <a:bodyPr wrap="square" rtlCol="0" anchor="t"/>
          <a:lstStyle/>
          <a:p>
            <a:pPr algn="ctr" indent="0" marL="0">
              <a:buNone/>
            </a:pPr>
            <a:r>
              <a:rPr lang="en-US" sz="900" dirty="0">
                <a:solidFill>
                  <a:srgbClr val="24323F"/>
                </a:solidFill>
                <a:latin typeface="Hanken Grotesk" pitchFamily="34" charset="0"/>
                <a:ea typeface="Hanken Grotesk" pitchFamily="34" charset="-122"/>
                <a:cs typeface="Hanken Grotesk" pitchFamily="34" charset="-120"/>
              </a:rPr>
              <a:t>I can clearly teach this strategy to a classmate.</a:t>
            </a:r>
            <a:endParaRPr lang="en-US" sz="900" dirty="0"/>
          </a:p>
        </p:txBody>
      </p:sp>
      <p:sp>
        <p:nvSpPr>
          <p:cNvPr id="42" name="Text 40"/>
          <p:cNvSpPr/>
          <p:nvPr/>
        </p:nvSpPr>
        <p:spPr>
          <a:xfrm>
            <a:off x="6903720" y="3520440"/>
            <a:ext cx="1874520" cy="182880"/>
          </a:xfrm>
          <a:prstGeom prst="rect">
            <a:avLst/>
          </a:prstGeom>
          <a:noFill/>
          <a:ln/>
        </p:spPr>
        <p:txBody>
          <a:bodyPr wrap="square" rtlCol="0" anchor="ctr"/>
          <a:lstStyle/>
          <a:p>
            <a:pPr algn="ctr" indent="0" marL="0">
              <a:buNone/>
            </a:pPr>
            <a:r>
              <a:rPr lang="en-US" sz="800" i="1" dirty="0">
                <a:solidFill>
                  <a:srgbClr val="8A96A3"/>
                </a:solidFill>
                <a:latin typeface="Hanken Grotesk" pitchFamily="34" charset="0"/>
                <a:ea typeface="Hanken Grotesk" pitchFamily="34" charset="-122"/>
                <a:cs typeface="Hanken Grotesk" pitchFamily="34" charset="-120"/>
              </a:rPr>
              <a:t>○ circle me</a:t>
            </a:r>
            <a:endParaRPr lang="en-US" sz="800" dirty="0"/>
          </a:p>
        </p:txBody>
      </p:sp>
      <p:sp>
        <p:nvSpPr>
          <p:cNvPr id="43" name="Shape 41"/>
          <p:cNvSpPr/>
          <p:nvPr/>
        </p:nvSpPr>
        <p:spPr>
          <a:xfrm>
            <a:off x="411480" y="3977640"/>
            <a:ext cx="8412480" cy="685800"/>
          </a:xfrm>
          <a:prstGeom prst="roundRect">
            <a:avLst>
              <a:gd name="adj" fmla="val 10667"/>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44" name="Text 42"/>
          <p:cNvSpPr/>
          <p:nvPr/>
        </p:nvSpPr>
        <p:spPr>
          <a:xfrm>
            <a:off x="640080" y="3977640"/>
            <a:ext cx="7955280" cy="685800"/>
          </a:xfrm>
          <a:prstGeom prst="rect">
            <a:avLst/>
          </a:prstGeom>
          <a:noFill/>
          <a:ln/>
        </p:spPr>
        <p:txBody>
          <a:bodyPr wrap="square" rtlCol="0" anchor="ctr"/>
          <a:lstStyle/>
          <a:p>
            <a:pPr indent="0" marL="0">
              <a:buNone/>
            </a:pPr>
            <a:r>
              <a:rPr lang="en-US" sz="1050" b="1" dirty="0">
                <a:solidFill>
                  <a:srgbClr val="C0654A"/>
                </a:solidFill>
                <a:latin typeface="Hanken Grotesk" pitchFamily="34" charset="0"/>
                <a:ea typeface="Hanken Grotesk" pitchFamily="34" charset="-122"/>
                <a:cs typeface="Hanken Grotesk" pitchFamily="34" charset="-120"/>
              </a:rPr>
              <a:t>My next step:  </a:t>
            </a:r>
            <a:pPr indent="0" marL="0">
              <a:buNone/>
            </a:pPr>
            <a:r>
              <a:rPr lang="en-US" sz="1050" dirty="0">
                <a:solidFill>
                  <a:srgbClr val="24323F"/>
                </a:solidFill>
                <a:latin typeface="Hanken Grotesk" pitchFamily="34" charset="0"/>
                <a:ea typeface="Hanken Grotesk" pitchFamily="34" charset="-122"/>
                <a:cs typeface="Hanken Grotesk" pitchFamily="34" charset="-120"/>
              </a:rPr>
              <a:t>To move up one level, I will ___.</a:t>
            </a:r>
            <a:endParaRPr lang="en-US"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Learning Objectives / Objetivos</a:t>
            </a:r>
            <a:endParaRPr lang="en-US" sz="1500" dirty="0"/>
          </a:p>
        </p:txBody>
      </p:sp>
      <p:sp>
        <p:nvSpPr>
          <p:cNvPr id="5" name="Text 3"/>
          <p:cNvSpPr/>
          <p:nvPr/>
        </p:nvSpPr>
        <p:spPr>
          <a:xfrm>
            <a:off x="7360920" y="100584"/>
            <a:ext cx="9144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6.NOS.8</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9  ·  Lesson 9-2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2</a:t>
            </a:r>
            <a:endParaRPr lang="en-US" sz="800" dirty="0"/>
          </a:p>
        </p:txBody>
      </p:sp>
      <p:sp>
        <p:nvSpPr>
          <p:cNvPr id="17" name="Text 15"/>
          <p:cNvSpPr/>
          <p:nvPr/>
        </p:nvSpPr>
        <p:spPr>
          <a:xfrm>
            <a:off x="411480" y="603504"/>
            <a:ext cx="8412480" cy="274320"/>
          </a:xfrm>
          <a:prstGeom prst="rect">
            <a:avLst/>
          </a:prstGeom>
          <a:noFill/>
          <a:ln/>
        </p:spPr>
        <p:txBody>
          <a:bodyPr wrap="square" rtlCol="0" anchor="ctr"/>
          <a:lstStyle/>
          <a:p>
            <a:pPr indent="0" marL="0">
              <a:buNone/>
            </a:pPr>
            <a:r>
              <a:rPr lang="en-US" sz="1100" i="1" dirty="0">
                <a:solidFill>
                  <a:srgbClr val="8A96A3"/>
                </a:solidFill>
                <a:latin typeface="Hanken Grotesk" pitchFamily="34" charset="0"/>
                <a:ea typeface="Hanken Grotesk" pitchFamily="34" charset="-122"/>
                <a:cs typeface="Hanken Grotesk" pitchFamily="34" charset="-120"/>
              </a:rPr>
              <a:t>Today's goals — what I will know and be able to say:</a:t>
            </a:r>
            <a:endParaRPr lang="en-US" sz="1100" dirty="0"/>
          </a:p>
        </p:txBody>
      </p:sp>
      <p:sp>
        <p:nvSpPr>
          <p:cNvPr id="18" name="Shape 16"/>
          <p:cNvSpPr/>
          <p:nvPr/>
        </p:nvSpPr>
        <p:spPr>
          <a:xfrm>
            <a:off x="411480" y="1005840"/>
            <a:ext cx="8412480" cy="1600200"/>
          </a:xfrm>
          <a:prstGeom prst="roundRect">
            <a:avLst>
              <a:gd name="adj" fmla="val 4571"/>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19" name="Text 17"/>
          <p:cNvSpPr/>
          <p:nvPr/>
        </p:nvSpPr>
        <p:spPr>
          <a:xfrm>
            <a:off x="594360" y="1170432"/>
            <a:ext cx="1920240" cy="310896"/>
          </a:xfrm>
          <a:prstGeom prst="rect">
            <a:avLst>
              <a:gd name="adj" fmla="val 50000"/>
            </a:avLst>
          </a:prstGeom>
          <a:solidFill>
            <a:srgbClr val="C0654A"/>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CONTENT OBJECTIVE</a:t>
            </a:r>
            <a:endParaRPr lang="en-US" sz="1000" dirty="0"/>
          </a:p>
        </p:txBody>
      </p:sp>
      <p:sp>
        <p:nvSpPr>
          <p:cNvPr id="20" name="Text 18"/>
          <p:cNvSpPr/>
          <p:nvPr/>
        </p:nvSpPr>
        <p:spPr>
          <a:xfrm>
            <a:off x="2651760" y="1170432"/>
            <a:ext cx="6035040" cy="310896"/>
          </a:xfrm>
          <a:prstGeom prst="rect">
            <a:avLst/>
          </a:prstGeom>
          <a:noFill/>
          <a:ln/>
        </p:spPr>
        <p:txBody>
          <a:bodyPr wrap="square" rtlCol="0" anchor="ctr"/>
          <a:lstStyle/>
          <a:p>
            <a:pPr indent="0" marL="0">
              <a:buNone/>
            </a:pPr>
            <a:r>
              <a:rPr lang="en-US" sz="1300" b="1" dirty="0">
                <a:solidFill>
                  <a:srgbClr val="C0654A"/>
                </a:solidFill>
                <a:latin typeface="Outfit" pitchFamily="34" charset="0"/>
                <a:ea typeface="Outfit" pitchFamily="34" charset="-122"/>
                <a:cs typeface="Outfit" pitchFamily="34" charset="-120"/>
              </a:rPr>
              <a:t>I can…  </a:t>
            </a:r>
            <a:pPr indent="0" marL="0">
              <a:buNone/>
            </a:pPr>
            <a:r>
              <a:rPr lang="en-US" sz="1100" i="1" dirty="0">
                <a:solidFill>
                  <a:srgbClr val="8A96A3"/>
                </a:solidFill>
                <a:latin typeface="Outfit" pitchFamily="34" charset="0"/>
                <a:ea typeface="Outfit" pitchFamily="34" charset="-122"/>
                <a:cs typeface="Outfit" pitchFamily="34" charset="-120"/>
              </a:rPr>
              <a:t>Yo puedo…</a:t>
            </a:r>
            <a:endParaRPr lang="en-US" sz="1300" dirty="0"/>
          </a:p>
        </p:txBody>
      </p:sp>
      <p:sp>
        <p:nvSpPr>
          <p:cNvPr id="21" name="Text 19"/>
          <p:cNvSpPr/>
          <p:nvPr/>
        </p:nvSpPr>
        <p:spPr>
          <a:xfrm>
            <a:off x="640080" y="1572768"/>
            <a:ext cx="7955280" cy="914400"/>
          </a:xfrm>
          <a:prstGeom prst="rect">
            <a:avLst/>
          </a:prstGeom>
          <a:noFill/>
          <a:ln/>
        </p:spPr>
        <p:txBody>
          <a:bodyPr wrap="square" rtlCol="0" anchor="t"/>
          <a:lstStyle/>
          <a:p>
            <a:pPr indent="0" marL="0">
              <a:lnSpc>
                <a:spcPct val="105000"/>
              </a:lnSpc>
              <a:buNone/>
            </a:pPr>
            <a:r>
              <a:rPr lang="en-US" sz="1800" dirty="0">
                <a:solidFill>
                  <a:srgbClr val="17324D"/>
                </a:solidFill>
                <a:latin typeface="Hanken Grotesk" pitchFamily="34" charset="0"/>
                <a:ea typeface="Hanken Grotesk" pitchFamily="34" charset="-122"/>
                <a:cs typeface="Hanken Grotesk" pitchFamily="34" charset="-120"/>
              </a:rPr>
              <a:t>I can identify integers and find their absolute value.</a:t>
            </a:r>
            <a:endParaRPr lang="en-US" sz="1800" dirty="0"/>
          </a:p>
        </p:txBody>
      </p:sp>
      <p:sp>
        <p:nvSpPr>
          <p:cNvPr id="22" name="Shape 20"/>
          <p:cNvSpPr/>
          <p:nvPr/>
        </p:nvSpPr>
        <p:spPr>
          <a:xfrm>
            <a:off x="411480" y="2788920"/>
            <a:ext cx="8412480" cy="1600200"/>
          </a:xfrm>
          <a:prstGeom prst="roundRect">
            <a:avLst>
              <a:gd name="adj" fmla="val 4571"/>
            </a:avLst>
          </a:prstGeom>
          <a:solidFill>
            <a:srgbClr val="FBEFD0"/>
          </a:solidFill>
          <a:ln w="12700">
            <a:solidFill>
              <a:srgbClr val="F2C15B"/>
            </a:solidFill>
            <a:prstDash val="solid"/>
          </a:ln>
          <a:effectLst>
            <a:outerShdw sx="100000" sy="100000" kx="0" ky="0" algn="bl" rotWithShape="0" blurRad="50800" dist="12700" dir="5400000">
              <a:srgbClr val="1C2E42">
                <a:alpha val="10000"/>
              </a:srgbClr>
            </a:outerShdw>
          </a:effectLst>
        </p:spPr>
      </p:sp>
      <p:sp>
        <p:nvSpPr>
          <p:cNvPr id="23" name="Text 21"/>
          <p:cNvSpPr/>
          <p:nvPr/>
        </p:nvSpPr>
        <p:spPr>
          <a:xfrm>
            <a:off x="594360" y="2953512"/>
            <a:ext cx="1920240" cy="310896"/>
          </a:xfrm>
          <a:prstGeom prst="rect">
            <a:avLst>
              <a:gd name="adj" fmla="val 50000"/>
            </a:avLst>
          </a:prstGeom>
          <a:solidFill>
            <a:srgbClr val="C0654A"/>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LANGUAGE OBJECTIVE</a:t>
            </a:r>
            <a:endParaRPr lang="en-US" sz="1000" dirty="0"/>
          </a:p>
        </p:txBody>
      </p:sp>
      <p:sp>
        <p:nvSpPr>
          <p:cNvPr id="24" name="Text 22"/>
          <p:cNvSpPr/>
          <p:nvPr/>
        </p:nvSpPr>
        <p:spPr>
          <a:xfrm>
            <a:off x="2651760" y="2953512"/>
            <a:ext cx="6035040" cy="310896"/>
          </a:xfrm>
          <a:prstGeom prst="rect">
            <a:avLst/>
          </a:prstGeom>
          <a:noFill/>
          <a:ln/>
        </p:spPr>
        <p:txBody>
          <a:bodyPr wrap="square" rtlCol="0" anchor="ctr"/>
          <a:lstStyle/>
          <a:p>
            <a:pPr indent="0" marL="0">
              <a:buNone/>
            </a:pPr>
            <a:r>
              <a:rPr lang="en-US" sz="1300" b="1" dirty="0">
                <a:solidFill>
                  <a:srgbClr val="C0654A"/>
                </a:solidFill>
                <a:latin typeface="Outfit" pitchFamily="34" charset="0"/>
                <a:ea typeface="Outfit" pitchFamily="34" charset="-122"/>
                <a:cs typeface="Outfit" pitchFamily="34" charset="-120"/>
              </a:rPr>
              <a:t>I can explain…  </a:t>
            </a:r>
            <a:pPr indent="0" marL="0">
              <a:buNone/>
            </a:pPr>
            <a:r>
              <a:rPr lang="en-US" sz="1100" i="1" dirty="0">
                <a:solidFill>
                  <a:srgbClr val="8A96A3"/>
                </a:solidFill>
                <a:latin typeface="Outfit" pitchFamily="34" charset="0"/>
                <a:ea typeface="Outfit" pitchFamily="34" charset="-122"/>
                <a:cs typeface="Outfit" pitchFamily="34" charset="-120"/>
              </a:rPr>
              <a:t>Puedo explicar…</a:t>
            </a:r>
            <a:endParaRPr lang="en-US" sz="1300" dirty="0"/>
          </a:p>
        </p:txBody>
      </p:sp>
      <p:sp>
        <p:nvSpPr>
          <p:cNvPr id="25" name="Text 23"/>
          <p:cNvSpPr/>
          <p:nvPr/>
        </p:nvSpPr>
        <p:spPr>
          <a:xfrm>
            <a:off x="640080" y="3355848"/>
            <a:ext cx="7955280" cy="914400"/>
          </a:xfrm>
          <a:prstGeom prst="rect">
            <a:avLst/>
          </a:prstGeom>
          <a:noFill/>
          <a:ln/>
        </p:spPr>
        <p:txBody>
          <a:bodyPr wrap="square" rtlCol="0" anchor="t"/>
          <a:lstStyle/>
          <a:p>
            <a:pPr indent="0" marL="0">
              <a:lnSpc>
                <a:spcPct val="105000"/>
              </a:lnSpc>
              <a:buNone/>
            </a:pPr>
            <a:r>
              <a:rPr lang="en-US" sz="1700" dirty="0">
                <a:solidFill>
                  <a:srgbClr val="17324D"/>
                </a:solidFill>
                <a:latin typeface="Hanken Grotesk" pitchFamily="34" charset="0"/>
                <a:ea typeface="Hanken Grotesk" pitchFamily="34" charset="-122"/>
                <a:cs typeface="Hanken Grotesk" pitchFamily="34" charset="-120"/>
              </a:rPr>
              <a:t>I can explain my reasoning using the words integer, positive, negative, absolute value, and opposite.</a:t>
            </a:r>
            <a:endParaRPr lang="en-US" sz="1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Launch / Comenta</a:t>
            </a:r>
            <a:endParaRPr lang="en-US" sz="1500" dirty="0"/>
          </a:p>
        </p:txBody>
      </p:sp>
      <p:sp>
        <p:nvSpPr>
          <p:cNvPr id="5" name="Text 3"/>
          <p:cNvSpPr/>
          <p:nvPr/>
        </p:nvSpPr>
        <p:spPr>
          <a:xfrm>
            <a:off x="7360920" y="100584"/>
            <a:ext cx="9144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6.NOS.8</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9  ·  Lesson 9-2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3</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C0654A"/>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LAUNCH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Why are -5 and 5 both the same distance from zero on the number line, even though one is negative and one is positive?</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integer</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absolute value</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opposite</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positive</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negative</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Explore / Comenta</a:t>
            </a:r>
            <a:endParaRPr lang="en-US" sz="1500" dirty="0"/>
          </a:p>
        </p:txBody>
      </p:sp>
      <p:sp>
        <p:nvSpPr>
          <p:cNvPr id="5" name="Text 3"/>
          <p:cNvSpPr/>
          <p:nvPr/>
        </p:nvSpPr>
        <p:spPr>
          <a:xfrm>
            <a:off x="7360920" y="100584"/>
            <a:ext cx="9144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6.NOS.8</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9  ·  Lesson 9-2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4</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C0654A"/>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EXPLORE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A diver is at -30 feet and a hawk is at +30 feet. How can absolute value help you describe how far each is from sea level?</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integer</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absolute value</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positive</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negative</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opposite</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Connect / Comenta</a:t>
            </a:r>
            <a:endParaRPr lang="en-US" sz="1500" dirty="0"/>
          </a:p>
        </p:txBody>
      </p:sp>
      <p:sp>
        <p:nvSpPr>
          <p:cNvPr id="5" name="Text 3"/>
          <p:cNvSpPr/>
          <p:nvPr/>
        </p:nvSpPr>
        <p:spPr>
          <a:xfrm>
            <a:off x="7360920" y="100584"/>
            <a:ext cx="9144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6.NOS.8</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9  ·  Lesson 9-2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5</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C0654A"/>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CONNECT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How is the opposite of a number different from the absolute value of a number?</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integer</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absolute value</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opposite</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positive</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negative</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Reflect / Comenta</a:t>
            </a:r>
            <a:endParaRPr lang="en-US" sz="1500" dirty="0"/>
          </a:p>
        </p:txBody>
      </p:sp>
      <p:sp>
        <p:nvSpPr>
          <p:cNvPr id="5" name="Text 3"/>
          <p:cNvSpPr/>
          <p:nvPr/>
        </p:nvSpPr>
        <p:spPr>
          <a:xfrm>
            <a:off x="7360920" y="100584"/>
            <a:ext cx="9144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6.NOS.8</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9  ·  Lesson 9-2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6</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C0654A"/>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REFLECT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Think of a real situation where a negative integer makes sense. What does zero mean in that situation?</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integer</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negative</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positive</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absolute value</a:t>
            </a:r>
            <a:endParaRPr lang="en-US" sz="900" dirty="0"/>
          </a:p>
        </p:txBody>
      </p:sp>
      <p:sp>
        <p:nvSpPr>
          <p:cNvPr id="32" name="Text 30"/>
          <p:cNvSpPr/>
          <p:nvPr/>
        </p:nvSpPr>
        <p:spPr>
          <a:xfrm>
            <a:off x="6263640" y="3666744"/>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opposite</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Turn &amp; Talk · Practice / Comenta</a:t>
            </a:r>
            <a:endParaRPr lang="en-US" sz="1500" dirty="0"/>
          </a:p>
        </p:txBody>
      </p:sp>
      <p:sp>
        <p:nvSpPr>
          <p:cNvPr id="5" name="Text 3"/>
          <p:cNvSpPr/>
          <p:nvPr/>
        </p:nvSpPr>
        <p:spPr>
          <a:xfrm>
            <a:off x="7360920" y="100584"/>
            <a:ext cx="9144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6.NOS.8</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9  ·  Lesson 9-2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7</a:t>
            </a:r>
            <a:endParaRPr lang="en-US" sz="800" dirty="0"/>
          </a:p>
        </p:txBody>
      </p:sp>
      <p:sp>
        <p:nvSpPr>
          <p:cNvPr id="17" name="Shape 15"/>
          <p:cNvSpPr/>
          <p:nvPr/>
        </p:nvSpPr>
        <p:spPr>
          <a:xfrm>
            <a:off x="411480" y="685800"/>
            <a:ext cx="557784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68680"/>
            <a:ext cx="2194560" cy="310896"/>
          </a:xfrm>
          <a:prstGeom prst="rect">
            <a:avLst>
              <a:gd name="adj" fmla="val 50000"/>
            </a:avLst>
          </a:prstGeom>
          <a:solidFill>
            <a:srgbClr val="C0654A"/>
          </a:solidFill>
          <a:ln/>
        </p:spPr>
        <p:txBody>
          <a:bodyPr wrap="square" rtlCol="0" anchor="ctr"/>
          <a:lstStyle/>
          <a:p>
            <a:pPr algn="ctr" indent="0" marL="0">
              <a:buNone/>
            </a:pPr>
            <a:r>
              <a:rPr lang="en-US" sz="950" b="1" dirty="0">
                <a:solidFill>
                  <a:srgbClr val="FFFFFF"/>
                </a:solidFill>
                <a:latin typeface="Outfit" pitchFamily="34" charset="0"/>
                <a:ea typeface="Outfit" pitchFamily="34" charset="-122"/>
                <a:cs typeface="Outfit" pitchFamily="34" charset="-120"/>
              </a:rPr>
              <a:t>💬 PRACTICE DISCUSSION</a:t>
            </a:r>
            <a:endParaRPr lang="en-US" sz="950" dirty="0"/>
          </a:p>
        </p:txBody>
      </p:sp>
      <p:sp>
        <p:nvSpPr>
          <p:cNvPr id="19" name="Text 17"/>
          <p:cNvSpPr/>
          <p:nvPr/>
        </p:nvSpPr>
        <p:spPr>
          <a:xfrm>
            <a:off x="594360" y="1280160"/>
            <a:ext cx="5212080" cy="274320"/>
          </a:xfrm>
          <a:prstGeom prst="rect">
            <a:avLst/>
          </a:prstGeom>
          <a:noFill/>
          <a:ln/>
        </p:spPr>
        <p:txBody>
          <a:bodyPr wrap="square" rtlCol="0" anchor="ctr"/>
          <a:lstStyle/>
          <a:p>
            <a:pPr indent="0" marL="0">
              <a:buNone/>
            </a:pPr>
            <a:r>
              <a:rPr lang="en-US" sz="950" i="1" dirty="0">
                <a:solidFill>
                  <a:srgbClr val="8A96A3"/>
                </a:solidFill>
                <a:latin typeface="Hanken Grotesk" pitchFamily="34" charset="0"/>
                <a:ea typeface="Hanken Grotesk" pitchFamily="34" charset="-122"/>
                <a:cs typeface="Hanken Grotesk" pitchFamily="34" charset="-120"/>
              </a:rPr>
              <a:t>Talk with your partner. Use full sentences and math words.</a:t>
            </a:r>
            <a:endParaRPr lang="en-US" sz="950" dirty="0"/>
          </a:p>
        </p:txBody>
      </p:sp>
      <p:sp>
        <p:nvSpPr>
          <p:cNvPr id="20" name="Text 18"/>
          <p:cNvSpPr/>
          <p:nvPr/>
        </p:nvSpPr>
        <p:spPr>
          <a:xfrm>
            <a:off x="594360" y="1627632"/>
            <a:ext cx="5212080" cy="1828800"/>
          </a:xfrm>
          <a:prstGeom prst="rect">
            <a:avLst/>
          </a:prstGeom>
          <a:noFill/>
          <a:ln/>
        </p:spPr>
        <p:txBody>
          <a:bodyPr wrap="square" rtlCol="0" anchor="t"/>
          <a:lstStyle/>
          <a:p>
            <a:pPr indent="0" marL="0">
              <a:lnSpc>
                <a:spcPct val="108000"/>
              </a:lnSpc>
              <a:buNone/>
            </a:pPr>
            <a:r>
              <a:rPr lang="en-US" sz="1400" dirty="0">
                <a:solidFill>
                  <a:srgbClr val="17324D"/>
                </a:solidFill>
                <a:latin typeface="Hanken Grotesk" pitchFamily="34" charset="0"/>
                <a:ea typeface="Hanken Grotesk" pitchFamily="34" charset="-122"/>
                <a:cs typeface="Hanken Grotesk" pitchFamily="34" charset="-120"/>
              </a:rPr>
              <a:t>During practice on Integers and Absolute Value, what strategy did you use when a problem felt tricky?</a:t>
            </a:r>
            <a:endParaRPr lang="en-US" sz="1400" dirty="0"/>
          </a:p>
        </p:txBody>
      </p:sp>
      <p:sp>
        <p:nvSpPr>
          <p:cNvPr id="21" name="Text 19"/>
          <p:cNvSpPr/>
          <p:nvPr/>
        </p:nvSpPr>
        <p:spPr>
          <a:xfrm>
            <a:off x="594360" y="3703320"/>
            <a:ext cx="521208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partner talk here:</a:t>
            </a:r>
            <a:endParaRPr lang="en-US" sz="900" dirty="0"/>
          </a:p>
        </p:txBody>
      </p:sp>
      <p:sp>
        <p:nvSpPr>
          <p:cNvPr id="22" name="Shape 20"/>
          <p:cNvSpPr/>
          <p:nvPr/>
        </p:nvSpPr>
        <p:spPr>
          <a:xfrm>
            <a:off x="594360" y="4114800"/>
            <a:ext cx="5212080" cy="0"/>
          </a:xfrm>
          <a:prstGeom prst="line">
            <a:avLst/>
          </a:prstGeom>
          <a:noFill/>
          <a:ln w="9525">
            <a:solidFill>
              <a:srgbClr val="C7CDD2"/>
            </a:solidFill>
            <a:prstDash val="dash"/>
          </a:ln>
        </p:spPr>
      </p:sp>
      <p:sp>
        <p:nvSpPr>
          <p:cNvPr id="23" name="Shape 21"/>
          <p:cNvSpPr/>
          <p:nvPr/>
        </p:nvSpPr>
        <p:spPr>
          <a:xfrm>
            <a:off x="594360" y="4407408"/>
            <a:ext cx="5212080" cy="0"/>
          </a:xfrm>
          <a:prstGeom prst="line">
            <a:avLst/>
          </a:prstGeom>
          <a:noFill/>
          <a:ln w="9525">
            <a:solidFill>
              <a:srgbClr val="C7CDD2"/>
            </a:solidFill>
            <a:prstDash val="dash"/>
          </a:ln>
        </p:spPr>
      </p:sp>
      <p:sp>
        <p:nvSpPr>
          <p:cNvPr id="24" name="Shape 22"/>
          <p:cNvSpPr/>
          <p:nvPr/>
        </p:nvSpPr>
        <p:spPr>
          <a:xfrm>
            <a:off x="6080760" y="685800"/>
            <a:ext cx="2697480" cy="4023360"/>
          </a:xfrm>
          <a:prstGeom prst="roundRect">
            <a:avLst>
              <a:gd name="adj" fmla="val 2712"/>
            </a:avLst>
          </a:prstGeom>
          <a:solidFill>
            <a:srgbClr val="DFF2EE"/>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5" name="Text 23"/>
          <p:cNvSpPr/>
          <p:nvPr/>
        </p:nvSpPr>
        <p:spPr>
          <a:xfrm>
            <a:off x="6080760" y="685800"/>
            <a:ext cx="269748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Sentence starters</a:t>
            </a:r>
            <a:endParaRPr lang="en-US" sz="1000" dirty="0"/>
          </a:p>
        </p:txBody>
      </p:sp>
      <p:sp>
        <p:nvSpPr>
          <p:cNvPr id="26" name="Text 24"/>
          <p:cNvSpPr/>
          <p:nvPr/>
        </p:nvSpPr>
        <p:spPr>
          <a:xfrm>
            <a:off x="6263640" y="1051560"/>
            <a:ext cx="2377440" cy="1280160"/>
          </a:xfrm>
          <a:prstGeom prst="rect">
            <a:avLst/>
          </a:prstGeom>
          <a:noFill/>
          <a:ln/>
        </p:spPr>
        <p:txBody>
          <a:bodyPr wrap="square" rtlCol="0" anchor="t"/>
          <a:lstStyle/>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think ___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I agree/disagree because ___.</a:t>
            </a:r>
            <a:endParaRPr lang="en-US" sz="1000" dirty="0"/>
          </a:p>
          <a:p>
            <a:pPr indent="0" marL="0">
              <a:lnSpc>
                <a:spcPct val="110000"/>
              </a:lnSpc>
              <a:buNone/>
            </a:pPr>
            <a:r>
              <a:rPr lang="en-US" sz="1000" dirty="0">
                <a:solidFill>
                  <a:srgbClr val="17324D"/>
                </a:solidFill>
                <a:latin typeface="Hanken Grotesk" pitchFamily="34" charset="0"/>
                <a:ea typeface="Hanken Grotesk" pitchFamily="34" charset="-122"/>
                <a:cs typeface="Hanken Grotesk" pitchFamily="34" charset="-120"/>
              </a:rPr>
              <a:t>•  My evidence is ___.</a:t>
            </a:r>
            <a:endParaRPr lang="en-US" sz="1000" dirty="0"/>
          </a:p>
        </p:txBody>
      </p:sp>
      <p:sp>
        <p:nvSpPr>
          <p:cNvPr id="27" name="Text 25"/>
          <p:cNvSpPr/>
          <p:nvPr/>
        </p:nvSpPr>
        <p:spPr>
          <a:xfrm>
            <a:off x="6080760" y="2423160"/>
            <a:ext cx="269748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Word bank</a:t>
            </a:r>
            <a:endParaRPr lang="en-US" sz="1000" dirty="0"/>
          </a:p>
        </p:txBody>
      </p:sp>
      <p:sp>
        <p:nvSpPr>
          <p:cNvPr id="28" name="Text 26"/>
          <p:cNvSpPr/>
          <p:nvPr/>
        </p:nvSpPr>
        <p:spPr>
          <a:xfrm>
            <a:off x="62636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Integer</a:t>
            </a:r>
            <a:endParaRPr lang="en-US" sz="900" dirty="0"/>
          </a:p>
        </p:txBody>
      </p:sp>
      <p:sp>
        <p:nvSpPr>
          <p:cNvPr id="29" name="Text 27"/>
          <p:cNvSpPr/>
          <p:nvPr/>
        </p:nvSpPr>
        <p:spPr>
          <a:xfrm>
            <a:off x="7520940" y="2788920"/>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Positive</a:t>
            </a:r>
            <a:endParaRPr lang="en-US" sz="900" dirty="0"/>
          </a:p>
        </p:txBody>
      </p:sp>
      <p:sp>
        <p:nvSpPr>
          <p:cNvPr id="30" name="Text 28"/>
          <p:cNvSpPr/>
          <p:nvPr/>
        </p:nvSpPr>
        <p:spPr>
          <a:xfrm>
            <a:off x="62636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Negative</a:t>
            </a:r>
            <a:endParaRPr lang="en-US" sz="900" dirty="0"/>
          </a:p>
        </p:txBody>
      </p:sp>
      <p:sp>
        <p:nvSpPr>
          <p:cNvPr id="31" name="Text 29"/>
          <p:cNvSpPr/>
          <p:nvPr/>
        </p:nvSpPr>
        <p:spPr>
          <a:xfrm>
            <a:off x="7520940" y="3227832"/>
            <a:ext cx="1120140" cy="329184"/>
          </a:xfrm>
          <a:prstGeom prst="roundRect">
            <a:avLst>
              <a:gd name="adj" fmla="val 13889"/>
            </a:avLst>
          </a:prstGeom>
          <a:solidFill>
            <a:srgbClr val="FFFFFF"/>
          </a:solidFill>
          <a:ln w="12700">
            <a:solidFill>
              <a:srgbClr val="D6DBDF"/>
            </a:solidFill>
          </a:ln>
        </p:spPr>
        <p:txBody>
          <a:bodyPr wrap="square" rtlCol="0" anchor="ctr"/>
          <a:lstStyle/>
          <a:p>
            <a:pPr algn="ctr" indent="0" marL="0">
              <a:buNone/>
            </a:pPr>
            <a:r>
              <a:rPr lang="en-US" sz="900" b="1" dirty="0">
                <a:solidFill>
                  <a:srgbClr val="17324D"/>
                </a:solidFill>
                <a:latin typeface="Hanken Grotesk" pitchFamily="34" charset="0"/>
                <a:ea typeface="Hanken Grotesk" pitchFamily="34" charset="-122"/>
                <a:cs typeface="Hanken Grotesk" pitchFamily="34" charset="-120"/>
              </a:rPr>
              <a:t>Absolute value</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Be Curious / Sé Curioso</a:t>
            </a:r>
            <a:endParaRPr lang="en-US" sz="1500" dirty="0"/>
          </a:p>
        </p:txBody>
      </p:sp>
      <p:sp>
        <p:nvSpPr>
          <p:cNvPr id="5" name="Text 3"/>
          <p:cNvSpPr/>
          <p:nvPr/>
        </p:nvSpPr>
        <p:spPr>
          <a:xfrm>
            <a:off x="7360920" y="100584"/>
            <a:ext cx="9144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6.NOS.8</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9  ·  Lesson 9-2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8</a:t>
            </a:r>
            <a:endParaRPr lang="en-US" sz="800" dirty="0"/>
          </a:p>
        </p:txBody>
      </p:sp>
      <p:sp>
        <p:nvSpPr>
          <p:cNvPr id="17" name="Shape 15"/>
          <p:cNvSpPr/>
          <p:nvPr/>
        </p:nvSpPr>
        <p:spPr>
          <a:xfrm>
            <a:off x="411480" y="685800"/>
            <a:ext cx="4160520" cy="4023360"/>
          </a:xfrm>
          <a:prstGeom prst="roundRect">
            <a:avLst>
              <a:gd name="adj" fmla="val 1818"/>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18" name="Text 16"/>
          <p:cNvSpPr/>
          <p:nvPr/>
        </p:nvSpPr>
        <p:spPr>
          <a:xfrm>
            <a:off x="594360" y="841248"/>
            <a:ext cx="13716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VISUAL PROMPT</a:t>
            </a:r>
            <a:endParaRPr lang="en-US" sz="900" dirty="0"/>
          </a:p>
        </p:txBody>
      </p:sp>
      <p:sp>
        <p:nvSpPr>
          <p:cNvPr id="19" name="Text 17"/>
          <p:cNvSpPr/>
          <p:nvPr/>
        </p:nvSpPr>
        <p:spPr>
          <a:xfrm>
            <a:off x="594360" y="1207008"/>
            <a:ext cx="3794760" cy="274320"/>
          </a:xfrm>
          <a:prstGeom prst="rect">
            <a:avLst/>
          </a:prstGeom>
          <a:noFill/>
          <a:ln/>
        </p:spPr>
        <p:txBody>
          <a:bodyPr wrap="square" rtlCol="0" anchor="ctr"/>
          <a:lstStyle/>
          <a:p>
            <a:pPr indent="0" marL="0">
              <a:buNone/>
            </a:pPr>
            <a:r>
              <a:rPr lang="en-US" sz="1100" b="1" dirty="0">
                <a:solidFill>
                  <a:srgbClr val="17324D"/>
                </a:solidFill>
                <a:latin typeface="Outfit" pitchFamily="34" charset="0"/>
                <a:ea typeface="Outfit" pitchFamily="34" charset="-122"/>
                <a:cs typeface="Outfit" pitchFamily="34" charset="-120"/>
              </a:rPr>
              <a:t>Treasure Map Elevation</a:t>
            </a:r>
            <a:endParaRPr lang="en-US" sz="1100" dirty="0"/>
          </a:p>
        </p:txBody>
      </p:sp>
      <p:sp>
        <p:nvSpPr>
          <p:cNvPr id="20" name="Text 18"/>
          <p:cNvSpPr/>
          <p:nvPr/>
        </p:nvSpPr>
        <p:spPr>
          <a:xfrm>
            <a:off x="594360" y="1508760"/>
            <a:ext cx="3794760" cy="1554480"/>
          </a:xfrm>
          <a:prstGeom prst="rect">
            <a:avLst/>
          </a:prstGeom>
          <a:noFill/>
          <a:ln/>
        </p:spPr>
        <p:txBody>
          <a:bodyPr wrap="square" rtlCol="0" anchor="t"/>
          <a:lstStyle/>
          <a:p>
            <a:pPr indent="0" marL="0">
              <a:buNone/>
            </a:pPr>
            <a:r>
              <a:rPr lang="en-US" sz="1150" dirty="0">
                <a:solidFill>
                  <a:srgbClr val="24323F"/>
                </a:solidFill>
                <a:latin typeface="Hanken Grotesk" pitchFamily="34" charset="0"/>
                <a:ea typeface="Hanken Grotesk" pitchFamily="34" charset="-122"/>
                <a:cs typeface="Hanken Grotesk" pitchFamily="34" charset="-120"/>
              </a:rPr>
              <a:t>Captain Vega's treasure map has clues hidden at different elevations! Some treasures are buried underground (below sea level) and some are on mountaintops (above sea level). Sea level is marked as 0. A treasure chest is at -4 (4 meters below sea level) and a lookout tower is at +6 (6 meters above sea level). How far is each from sea level?</a:t>
            </a:r>
            <a:endParaRPr lang="en-US" sz="1150" dirty="0"/>
          </a:p>
        </p:txBody>
      </p:sp>
      <p:sp>
        <p:nvSpPr>
          <p:cNvPr id="21" name="Text 19"/>
          <p:cNvSpPr/>
          <p:nvPr/>
        </p:nvSpPr>
        <p:spPr>
          <a:xfrm>
            <a:off x="594360" y="3154680"/>
            <a:ext cx="3657600" cy="228600"/>
          </a:xfrm>
          <a:prstGeom prst="rect">
            <a:avLst/>
          </a:prstGeom>
          <a:noFill/>
          <a:ln/>
        </p:spPr>
        <p:txBody>
          <a:bodyPr wrap="square" rtlCol="0" anchor="ctr"/>
          <a:lstStyle/>
          <a:p>
            <a:pPr indent="0" marL="0">
              <a:buNone/>
            </a:pPr>
            <a:r>
              <a:rPr lang="en-US" sz="900" i="1" dirty="0">
                <a:solidFill>
                  <a:srgbClr val="8A96A3"/>
                </a:solidFill>
                <a:latin typeface="Hanken Grotesk" pitchFamily="34" charset="0"/>
                <a:ea typeface="Hanken Grotesk" pitchFamily="34" charset="-122"/>
                <a:cs typeface="Hanken Grotesk" pitchFamily="34" charset="-120"/>
              </a:rPr>
              <a:t>Jot your first idea:</a:t>
            </a:r>
            <a:endParaRPr lang="en-US" sz="900" dirty="0"/>
          </a:p>
        </p:txBody>
      </p:sp>
      <p:sp>
        <p:nvSpPr>
          <p:cNvPr id="22" name="Shape 20"/>
          <p:cNvSpPr/>
          <p:nvPr/>
        </p:nvSpPr>
        <p:spPr>
          <a:xfrm>
            <a:off x="594360" y="3566160"/>
            <a:ext cx="3794760" cy="0"/>
          </a:xfrm>
          <a:prstGeom prst="line">
            <a:avLst/>
          </a:prstGeom>
          <a:noFill/>
          <a:ln w="9525">
            <a:solidFill>
              <a:srgbClr val="C7CDD2"/>
            </a:solidFill>
            <a:prstDash val="dash"/>
          </a:ln>
        </p:spPr>
      </p:sp>
      <p:sp>
        <p:nvSpPr>
          <p:cNvPr id="23" name="Shape 21"/>
          <p:cNvSpPr/>
          <p:nvPr/>
        </p:nvSpPr>
        <p:spPr>
          <a:xfrm>
            <a:off x="594360" y="3886200"/>
            <a:ext cx="3794760" cy="0"/>
          </a:xfrm>
          <a:prstGeom prst="line">
            <a:avLst/>
          </a:prstGeom>
          <a:noFill/>
          <a:ln w="9525">
            <a:solidFill>
              <a:srgbClr val="C7CDD2"/>
            </a:solidFill>
            <a:prstDash val="dash"/>
          </a:ln>
        </p:spPr>
      </p:sp>
      <p:sp>
        <p:nvSpPr>
          <p:cNvPr id="24" name="Shape 22"/>
          <p:cNvSpPr/>
          <p:nvPr/>
        </p:nvSpPr>
        <p:spPr>
          <a:xfrm>
            <a:off x="594360" y="4206240"/>
            <a:ext cx="3794760" cy="0"/>
          </a:xfrm>
          <a:prstGeom prst="line">
            <a:avLst/>
          </a:prstGeom>
          <a:noFill/>
          <a:ln w="9525">
            <a:solidFill>
              <a:srgbClr val="C7CDD2"/>
            </a:solidFill>
            <a:prstDash val="dash"/>
          </a:ln>
        </p:spPr>
      </p:sp>
      <p:sp>
        <p:nvSpPr>
          <p:cNvPr id="25" name="Shape 23"/>
          <p:cNvSpPr/>
          <p:nvPr/>
        </p:nvSpPr>
        <p:spPr>
          <a:xfrm>
            <a:off x="4709160" y="685800"/>
            <a:ext cx="4114800" cy="1920240"/>
          </a:xfrm>
          <a:prstGeom prst="roundRect">
            <a:avLst>
              <a:gd name="adj" fmla="val 3810"/>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6" name="Text 24"/>
          <p:cNvSpPr/>
          <p:nvPr/>
        </p:nvSpPr>
        <p:spPr>
          <a:xfrm>
            <a:off x="4709160" y="685800"/>
            <a:ext cx="4114800" cy="274320"/>
          </a:xfrm>
          <a:prstGeom prst="rect">
            <a:avLst/>
          </a:prstGeom>
          <a:solidFill>
            <a:srgbClr val="1FA6A2"/>
          </a:solidFill>
          <a:ln/>
        </p:spPr>
        <p:txBody>
          <a:bodyPr wrap="square" rtlCol="0" anchor="ctr"/>
          <a:lstStyle/>
          <a:p>
            <a:pPr algn="ctr" indent="0" marL="0">
              <a:buNone/>
            </a:pPr>
            <a:r>
              <a:rPr lang="en-US" sz="1000" b="1" dirty="0">
                <a:solidFill>
                  <a:srgbClr val="FFFFFF"/>
                </a:solidFill>
                <a:latin typeface="Outfit" pitchFamily="34" charset="0"/>
                <a:ea typeface="Outfit" pitchFamily="34" charset="-122"/>
                <a:cs typeface="Outfit" pitchFamily="34" charset="-120"/>
              </a:rPr>
              <a:t>👁  I Notice…</a:t>
            </a:r>
            <a:endParaRPr lang="en-US" sz="1000" dirty="0"/>
          </a:p>
        </p:txBody>
      </p:sp>
      <p:sp>
        <p:nvSpPr>
          <p:cNvPr id="27" name="Text 25"/>
          <p:cNvSpPr/>
          <p:nvPr/>
        </p:nvSpPr>
        <p:spPr>
          <a:xfrm>
            <a:off x="4892040" y="1051560"/>
            <a:ext cx="3749040" cy="1463040"/>
          </a:xfrm>
          <a:prstGeom prst="rect">
            <a:avLst/>
          </a:prstGeom>
          <a:noFill/>
          <a:ln/>
        </p:spPr>
        <p:txBody>
          <a:bodyPr wrap="square" rtlCol="0" anchor="t"/>
          <a:lstStyle/>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What does the negative sign tell you about the treasure chest's location?</a:t>
            </a:r>
            <a:endParaRPr lang="en-US" sz="1000" dirty="0"/>
          </a:p>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Which location is farther from sea level — the chest at -4 or the tower at +6?</a:t>
            </a:r>
            <a:endParaRPr lang="en-US" sz="1000" dirty="0"/>
          </a:p>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How can you find the distance from sea level without worrying about direction?</a:t>
            </a:r>
            <a:endParaRPr lang="en-US" sz="1000" dirty="0"/>
          </a:p>
        </p:txBody>
      </p:sp>
      <p:sp>
        <p:nvSpPr>
          <p:cNvPr id="28" name="Shape 26"/>
          <p:cNvSpPr/>
          <p:nvPr/>
        </p:nvSpPr>
        <p:spPr>
          <a:xfrm>
            <a:off x="4709160" y="2743200"/>
            <a:ext cx="4114800" cy="1965960"/>
          </a:xfrm>
          <a:prstGeom prst="roundRect">
            <a:avLst>
              <a:gd name="adj" fmla="val 3721"/>
            </a:avLst>
          </a:prstGeom>
          <a:solidFill>
            <a:srgbClr val="FFFFFF"/>
          </a:solidFill>
          <a:ln w="12700">
            <a:solidFill>
              <a:srgbClr val="D6DBDF"/>
            </a:solidFill>
            <a:prstDash val="solid"/>
          </a:ln>
          <a:effectLst>
            <a:outerShdw sx="100000" sy="100000" kx="0" ky="0" algn="bl" rotWithShape="0" blurRad="50800" dist="12700" dir="5400000">
              <a:srgbClr val="1C2E42">
                <a:alpha val="10000"/>
              </a:srgbClr>
            </a:outerShdw>
          </a:effectLst>
        </p:spPr>
      </p:sp>
      <p:sp>
        <p:nvSpPr>
          <p:cNvPr id="29" name="Text 27"/>
          <p:cNvSpPr/>
          <p:nvPr/>
        </p:nvSpPr>
        <p:spPr>
          <a:xfrm>
            <a:off x="4709160" y="2743200"/>
            <a:ext cx="4114800" cy="274320"/>
          </a:xfrm>
          <a:prstGeom prst="rect">
            <a:avLst/>
          </a:prstGeom>
          <a:solidFill>
            <a:srgbClr val="F2C15B"/>
          </a:solidFill>
          <a:ln/>
        </p:spPr>
        <p:txBody>
          <a:bodyPr wrap="square" rtlCol="0" anchor="ctr"/>
          <a:lstStyle/>
          <a:p>
            <a:pPr algn="ctr" indent="0" marL="0">
              <a:buNone/>
            </a:pPr>
            <a:r>
              <a:rPr lang="en-US" sz="1000" b="1" dirty="0">
                <a:solidFill>
                  <a:srgbClr val="17324D"/>
                </a:solidFill>
                <a:latin typeface="Outfit" pitchFamily="34" charset="0"/>
                <a:ea typeface="Outfit" pitchFamily="34" charset="-122"/>
                <a:cs typeface="Outfit" pitchFamily="34" charset="-120"/>
              </a:rPr>
              <a:t>💭  I Wonder…</a:t>
            </a:r>
            <a:endParaRPr lang="en-US" sz="1000" dirty="0"/>
          </a:p>
        </p:txBody>
      </p:sp>
      <p:sp>
        <p:nvSpPr>
          <p:cNvPr id="30" name="Text 28"/>
          <p:cNvSpPr/>
          <p:nvPr/>
        </p:nvSpPr>
        <p:spPr>
          <a:xfrm>
            <a:off x="4892040" y="3108960"/>
            <a:ext cx="3749040" cy="1508760"/>
          </a:xfrm>
          <a:prstGeom prst="rect">
            <a:avLst/>
          </a:prstGeom>
          <a:noFill/>
          <a:ln/>
        </p:spPr>
        <p:txBody>
          <a:bodyPr wrap="square" rtlCol="0" anchor="t"/>
          <a:lstStyle/>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Can two different integers have the same absolute value?</a:t>
            </a:r>
            <a:endParaRPr lang="en-US" sz="1000" dirty="0"/>
          </a:p>
          <a:p>
            <a:pPr indent="0" marL="0">
              <a:lnSpc>
                <a:spcPct val="110000"/>
              </a:lnSpc>
              <a:buNone/>
            </a:pPr>
            <a:r>
              <a:rPr lang="en-US" sz="1000" dirty="0">
                <a:solidFill>
                  <a:srgbClr val="24323F"/>
                </a:solidFill>
                <a:latin typeface="Hanken Grotesk" pitchFamily="34" charset="0"/>
                <a:ea typeface="Hanken Grotesk" pitchFamily="34" charset="-122"/>
                <a:cs typeface="Hanken Grotesk" pitchFamily="34" charset="-120"/>
              </a:rPr>
              <a:t>•  What happens to the absolute value as numbers get farther from zero?</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7F4EC"/>
        </a:solidFill>
      </p:bgPr>
    </p:bg>
    <p:spTree>
      <p:nvGrpSpPr>
        <p:cNvPr id="1" name=""/>
        <p:cNvGrpSpPr/>
        <p:nvPr/>
      </p:nvGrpSpPr>
      <p:grpSpPr>
        <a:xfrm>
          <a:off x="0" y="0"/>
          <a:ext cx="0" cy="0"/>
          <a:chOff x="0" y="0"/>
          <a:chExt cx="0" cy="0"/>
        </a:xfrm>
      </p:grpSpPr>
      <p:sp>
        <p:nvSpPr>
          <p:cNvPr id="2" name="Shape 0"/>
          <p:cNvSpPr/>
          <p:nvPr/>
        </p:nvSpPr>
        <p:spPr>
          <a:xfrm>
            <a:off x="0" y="0"/>
            <a:ext cx="9144000" cy="475488"/>
          </a:xfrm>
          <a:prstGeom prst="rect">
            <a:avLst/>
          </a:prstGeom>
          <a:solidFill>
            <a:srgbClr val="17324D"/>
          </a:solidFill>
          <a:ln/>
        </p:spPr>
      </p:sp>
      <p:sp>
        <p:nvSpPr>
          <p:cNvPr id="3" name="Text 1"/>
          <p:cNvSpPr/>
          <p:nvPr/>
        </p:nvSpPr>
        <p:spPr>
          <a:xfrm>
            <a:off x="274320" y="0"/>
            <a:ext cx="2194560" cy="475488"/>
          </a:xfrm>
          <a:prstGeom prst="rect">
            <a:avLst/>
          </a:prstGeom>
          <a:noFill/>
          <a:ln/>
        </p:spPr>
        <p:txBody>
          <a:bodyPr wrap="square" rtlCol="0" anchor="ctr"/>
          <a:lstStyle/>
          <a:p>
            <a:pPr indent="0" marL="0">
              <a:buNone/>
            </a:pPr>
            <a:r>
              <a:rPr lang="en-US" sz="850" b="1" spc="100" kern="0" dirty="0">
                <a:solidFill>
                  <a:srgbClr val="BFE6E2"/>
                </a:solidFill>
                <a:latin typeface="Outfit" pitchFamily="34" charset="0"/>
                <a:ea typeface="Outfit" pitchFamily="34" charset="-122"/>
                <a:cs typeface="Outfit" pitchFamily="34" charset="-120"/>
              </a:rPr>
              <a:t>NEFT TEACHER</a:t>
            </a:r>
            <a:endParaRPr lang="en-US" sz="850" dirty="0"/>
          </a:p>
        </p:txBody>
      </p:sp>
      <p:sp>
        <p:nvSpPr>
          <p:cNvPr id="4" name="Text 2"/>
          <p:cNvSpPr/>
          <p:nvPr/>
        </p:nvSpPr>
        <p:spPr>
          <a:xfrm>
            <a:off x="1737360" y="0"/>
            <a:ext cx="5120640" cy="475488"/>
          </a:xfrm>
          <a:prstGeom prst="rect">
            <a:avLst/>
          </a:prstGeom>
          <a:noFill/>
          <a:ln/>
        </p:spPr>
        <p:txBody>
          <a:bodyPr wrap="square" rtlCol="0" anchor="ctr"/>
          <a:lstStyle/>
          <a:p>
            <a:pPr indent="0" marL="0">
              <a:buNone/>
            </a:pPr>
            <a:r>
              <a:rPr lang="en-US" sz="1500" b="1" dirty="0">
                <a:solidFill>
                  <a:srgbClr val="FFFFFF"/>
                </a:solidFill>
                <a:latin typeface="Outfit" pitchFamily="34" charset="0"/>
                <a:ea typeface="Outfit" pitchFamily="34" charset="-122"/>
                <a:cs typeface="Outfit" pitchFamily="34" charset="-120"/>
              </a:rPr>
              <a:t>Vocabulary / Vocabulario</a:t>
            </a:r>
            <a:endParaRPr lang="en-US" sz="1500" dirty="0"/>
          </a:p>
        </p:txBody>
      </p:sp>
      <p:sp>
        <p:nvSpPr>
          <p:cNvPr id="5" name="Text 3"/>
          <p:cNvSpPr/>
          <p:nvPr/>
        </p:nvSpPr>
        <p:spPr>
          <a:xfrm>
            <a:off x="7360920" y="100584"/>
            <a:ext cx="914400" cy="274320"/>
          </a:xfrm>
          <a:prstGeom prst="rect">
            <a:avLst>
              <a:gd name="adj" fmla="val 50000"/>
            </a:avLst>
          </a:prstGeom>
          <a:solidFill>
            <a:srgbClr val="C0654A"/>
          </a:solidFill>
          <a:ln/>
        </p:spPr>
        <p:txBody>
          <a:bodyPr wrap="square" rtlCol="0" anchor="ctr"/>
          <a:lstStyle/>
          <a:p>
            <a:pPr algn="ctr" indent="0" marL="0">
              <a:buNone/>
            </a:pPr>
            <a:r>
              <a:rPr lang="en-US" sz="900" b="1" dirty="0">
                <a:solidFill>
                  <a:srgbClr val="FFFFFF"/>
                </a:solidFill>
                <a:latin typeface="Outfit" pitchFamily="34" charset="0"/>
                <a:ea typeface="Outfit" pitchFamily="34" charset="-122"/>
                <a:cs typeface="Outfit" pitchFamily="34" charset="-120"/>
              </a:rPr>
              <a:t>6.NOS.8</a:t>
            </a:r>
            <a:endParaRPr lang="en-US" sz="900" dirty="0"/>
          </a:p>
        </p:txBody>
      </p:sp>
      <p:sp>
        <p:nvSpPr>
          <p:cNvPr id="6" name="Shape 4"/>
          <p:cNvSpPr/>
          <p:nvPr/>
        </p:nvSpPr>
        <p:spPr>
          <a:xfrm>
            <a:off x="73152" y="685800"/>
            <a:ext cx="109728" cy="109728"/>
          </a:xfrm>
          <a:prstGeom prst="ellipse">
            <a:avLst/>
          </a:prstGeom>
          <a:solidFill>
            <a:srgbClr val="CBD3D9"/>
          </a:solidFill>
          <a:ln/>
        </p:spPr>
      </p:sp>
      <p:sp>
        <p:nvSpPr>
          <p:cNvPr id="7" name="Shape 5"/>
          <p:cNvSpPr/>
          <p:nvPr/>
        </p:nvSpPr>
        <p:spPr>
          <a:xfrm>
            <a:off x="73152" y="1161288"/>
            <a:ext cx="109728" cy="109728"/>
          </a:xfrm>
          <a:prstGeom prst="ellipse">
            <a:avLst/>
          </a:prstGeom>
          <a:solidFill>
            <a:srgbClr val="CBD3D9"/>
          </a:solidFill>
          <a:ln/>
        </p:spPr>
      </p:sp>
      <p:sp>
        <p:nvSpPr>
          <p:cNvPr id="8" name="Shape 6"/>
          <p:cNvSpPr/>
          <p:nvPr/>
        </p:nvSpPr>
        <p:spPr>
          <a:xfrm>
            <a:off x="73152" y="1636776"/>
            <a:ext cx="109728" cy="109728"/>
          </a:xfrm>
          <a:prstGeom prst="ellipse">
            <a:avLst/>
          </a:prstGeom>
          <a:solidFill>
            <a:srgbClr val="CBD3D9"/>
          </a:solidFill>
          <a:ln/>
        </p:spPr>
      </p:sp>
      <p:sp>
        <p:nvSpPr>
          <p:cNvPr id="9" name="Shape 7"/>
          <p:cNvSpPr/>
          <p:nvPr/>
        </p:nvSpPr>
        <p:spPr>
          <a:xfrm>
            <a:off x="73152" y="2112264"/>
            <a:ext cx="109728" cy="109728"/>
          </a:xfrm>
          <a:prstGeom prst="ellipse">
            <a:avLst/>
          </a:prstGeom>
          <a:solidFill>
            <a:srgbClr val="CBD3D9"/>
          </a:solidFill>
          <a:ln/>
        </p:spPr>
      </p:sp>
      <p:sp>
        <p:nvSpPr>
          <p:cNvPr id="10" name="Shape 8"/>
          <p:cNvSpPr/>
          <p:nvPr/>
        </p:nvSpPr>
        <p:spPr>
          <a:xfrm>
            <a:off x="73152" y="2587752"/>
            <a:ext cx="109728" cy="109728"/>
          </a:xfrm>
          <a:prstGeom prst="ellipse">
            <a:avLst/>
          </a:prstGeom>
          <a:solidFill>
            <a:srgbClr val="CBD3D9"/>
          </a:solidFill>
          <a:ln/>
        </p:spPr>
      </p:sp>
      <p:sp>
        <p:nvSpPr>
          <p:cNvPr id="11" name="Shape 9"/>
          <p:cNvSpPr/>
          <p:nvPr/>
        </p:nvSpPr>
        <p:spPr>
          <a:xfrm>
            <a:off x="73152" y="3063240"/>
            <a:ext cx="109728" cy="109728"/>
          </a:xfrm>
          <a:prstGeom prst="ellipse">
            <a:avLst/>
          </a:prstGeom>
          <a:solidFill>
            <a:srgbClr val="CBD3D9"/>
          </a:solidFill>
          <a:ln/>
        </p:spPr>
      </p:sp>
      <p:sp>
        <p:nvSpPr>
          <p:cNvPr id="12" name="Shape 10"/>
          <p:cNvSpPr/>
          <p:nvPr/>
        </p:nvSpPr>
        <p:spPr>
          <a:xfrm>
            <a:off x="73152" y="3538728"/>
            <a:ext cx="109728" cy="109728"/>
          </a:xfrm>
          <a:prstGeom prst="ellipse">
            <a:avLst/>
          </a:prstGeom>
          <a:solidFill>
            <a:srgbClr val="CBD3D9"/>
          </a:solidFill>
          <a:ln/>
        </p:spPr>
      </p:sp>
      <p:sp>
        <p:nvSpPr>
          <p:cNvPr id="13" name="Shape 11"/>
          <p:cNvSpPr/>
          <p:nvPr/>
        </p:nvSpPr>
        <p:spPr>
          <a:xfrm>
            <a:off x="73152" y="4014216"/>
            <a:ext cx="109728" cy="109728"/>
          </a:xfrm>
          <a:prstGeom prst="ellipse">
            <a:avLst/>
          </a:prstGeom>
          <a:solidFill>
            <a:srgbClr val="CBD3D9"/>
          </a:solidFill>
          <a:ln/>
        </p:spPr>
      </p:sp>
      <p:sp>
        <p:nvSpPr>
          <p:cNvPr id="14" name="Shape 12"/>
          <p:cNvSpPr/>
          <p:nvPr/>
        </p:nvSpPr>
        <p:spPr>
          <a:xfrm>
            <a:off x="73152" y="4489704"/>
            <a:ext cx="109728" cy="109728"/>
          </a:xfrm>
          <a:prstGeom prst="ellipse">
            <a:avLst/>
          </a:prstGeom>
          <a:solidFill>
            <a:srgbClr val="CBD3D9"/>
          </a:solidFill>
          <a:ln/>
        </p:spPr>
      </p:sp>
      <p:sp>
        <p:nvSpPr>
          <p:cNvPr id="15" name="Text 13"/>
          <p:cNvSpPr/>
          <p:nvPr/>
        </p:nvSpPr>
        <p:spPr>
          <a:xfrm>
            <a:off x="274320" y="4850892"/>
            <a:ext cx="6400800" cy="256032"/>
          </a:xfrm>
          <a:prstGeom prst="rect">
            <a:avLst/>
          </a:prstGeom>
          <a:noFill/>
          <a:ln/>
        </p:spPr>
        <p:txBody>
          <a:bodyPr wrap="square" rtlCol="0" anchor="ctr"/>
          <a:lstStyle/>
          <a:p>
            <a:pPr indent="0" marL="0">
              <a:buNone/>
            </a:pPr>
            <a:r>
              <a:rPr lang="en-US" sz="750" dirty="0">
                <a:solidFill>
                  <a:srgbClr val="8A96A3"/>
                </a:solidFill>
                <a:latin typeface="Hanken Grotesk" pitchFamily="34" charset="0"/>
                <a:ea typeface="Hanken Grotesk" pitchFamily="34" charset="-122"/>
                <a:cs typeface="Hanken Grotesk" pitchFamily="34" charset="-120"/>
              </a:rPr>
              <a:t>Reveal Math Grade 6  ·  Unit 9  ·  Lesson 9-2</a:t>
            </a:r>
            <a:endParaRPr lang="en-US" sz="750" dirty="0"/>
          </a:p>
        </p:txBody>
      </p:sp>
      <p:sp>
        <p:nvSpPr>
          <p:cNvPr id="16" name="Text 14"/>
          <p:cNvSpPr/>
          <p:nvPr/>
        </p:nvSpPr>
        <p:spPr>
          <a:xfrm>
            <a:off x="8412480" y="4850892"/>
            <a:ext cx="457200" cy="256032"/>
          </a:xfrm>
          <a:prstGeom prst="rect">
            <a:avLst/>
          </a:prstGeom>
          <a:noFill/>
          <a:ln/>
        </p:spPr>
        <p:txBody>
          <a:bodyPr wrap="square" rtlCol="0" anchor="ctr"/>
          <a:lstStyle/>
          <a:p>
            <a:pPr algn="r" indent="0" marL="0">
              <a:buNone/>
            </a:pPr>
            <a:r>
              <a:rPr lang="en-US" sz="800" b="1" dirty="0">
                <a:solidFill>
                  <a:srgbClr val="8A96A3"/>
                </a:solidFill>
                <a:latin typeface="Outfit" pitchFamily="34" charset="0"/>
                <a:ea typeface="Outfit" pitchFamily="34" charset="-122"/>
                <a:cs typeface="Outfit" pitchFamily="34" charset="-120"/>
              </a:rPr>
              <a:t>9</a:t>
            </a:r>
            <a:endParaRPr lang="en-US" sz="800" dirty="0"/>
          </a:p>
        </p:txBody>
      </p:sp>
      <p:graphicFrame>
        <p:nvGraphicFramePr>
          <p:cNvPr id="10" name="Table 0"/>
          <p:cNvGraphicFramePr>
            <a:graphicFrameLocks noGrp="1"/>
          </p:cNvGraphicFramePr>
          <p:nvPr>
            <p:extLst>
              <p:ext uri="{D42A27DB-BD31-4B8C-83A1-F6EECF244321}">
                <p14:modId xmlns:p14="http://schemas.microsoft.com/office/powerpoint/2010/main" val="1579011935"/>
              </p:ext>
            </p:extLst>
          </p:nvPr>
        </p:nvGraphicFramePr>
        <p:xfrm>
          <a:off x="411480" y="685800"/>
          <a:ext cx="8412480" cy="914400"/>
        </p:xfrm>
        <a:graphic>
          <a:graphicData uri="http://schemas.openxmlformats.org/drawingml/2006/table">
            <a:tbl>
              <a:tblPr/>
              <a:tblGrid>
                <a:gridCol w="2103120"/>
                <a:gridCol w="4114800"/>
                <a:gridCol w="2194560"/>
              </a:tblGrid>
              <a:tr h="457200">
                <a:tc>
                  <a:txBody>
                    <a:bodyPr/>
                    <a:lstStyle/>
                    <a:p>
                      <a:pPr indent="0" marL="0">
                        <a:buNone/>
                      </a:pPr>
                      <a:r>
                        <a:rPr lang="en-US" sz="1000" b="1" dirty="0">
                          <a:solidFill>
                            <a:srgbClr val="FFFFFF"/>
                          </a:solidFill>
                          <a:latin typeface="Outfit" pitchFamily="34" charset="0"/>
                          <a:ea typeface="Outfit" pitchFamily="34" charset="-122"/>
                          <a:cs typeface="Outfit" pitchFamily="34" charset="-120"/>
                        </a:rPr>
                        <a:t>Term / Término</a:t>
                      </a:r>
                      <a:endParaRPr lang="en-US" sz="1000" dirty="0">
                        <a:latin typeface="Outfit" charset="0"/>
                        <a:ea typeface="Outfit" charset="0"/>
                        <a:cs typeface="Outfit"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17324D"/>
                    </a:solidFill>
                  </a:tcPr>
                </a:tc>
                <a:tc>
                  <a:txBody>
                    <a:bodyPr/>
                    <a:lstStyle/>
                    <a:p>
                      <a:pPr indent="0" marL="0">
                        <a:buNone/>
                      </a:pPr>
                      <a:r>
                        <a:rPr lang="en-US" sz="1000" b="1" dirty="0">
                          <a:solidFill>
                            <a:srgbClr val="FFFFFF"/>
                          </a:solidFill>
                          <a:latin typeface="Outfit" pitchFamily="34" charset="0"/>
                          <a:ea typeface="Outfit" pitchFamily="34" charset="-122"/>
                          <a:cs typeface="Outfit" pitchFamily="34" charset="-120"/>
                        </a:rPr>
                        <a:t>Meaning / Significado</a:t>
                      </a:r>
                      <a:endParaRPr lang="en-US" sz="1000" dirty="0">
                        <a:latin typeface="Outfit" charset="0"/>
                        <a:ea typeface="Outfit" charset="0"/>
                        <a:cs typeface="Outfit"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17324D"/>
                    </a:solidFill>
                  </a:tcPr>
                </a:tc>
                <a:tc>
                  <a:txBody>
                    <a:bodyPr/>
                    <a:lstStyle/>
                    <a:p>
                      <a:pPr indent="0" marL="0">
                        <a:buNone/>
                      </a:pPr>
                      <a:r>
                        <a:rPr lang="en-US" sz="1000" b="1" dirty="0">
                          <a:solidFill>
                            <a:srgbClr val="FFFFFF"/>
                          </a:solidFill>
                          <a:latin typeface="Outfit" pitchFamily="34" charset="0"/>
                          <a:ea typeface="Outfit" pitchFamily="34" charset="-122"/>
                          <a:cs typeface="Outfit" pitchFamily="34" charset="-120"/>
                        </a:rPr>
                        <a:t>Example / Ejemplo</a:t>
                      </a:r>
                      <a:endParaRPr lang="en-US" sz="1000" dirty="0">
                        <a:latin typeface="Outfit" charset="0"/>
                        <a:ea typeface="Outfit" charset="0"/>
                        <a:cs typeface="Outfit"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17324D"/>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Integer</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Número entero</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A whole number that can be positive, negative, or zero.</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Un número entero que puede ser positivo, negativo o cero.</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 -3, -2, -1, 0, 1, 2, 3 ... shown on a number line with 0 in the center</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Positive</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Positivo</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A number bigger than zero, to the right of zero on a number line.</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Un número mayor que cero, a la derecha del cero en la recta numérica.</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+5 means 5 above zero, like 5 floors above ground level</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Negative</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Negativo</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A number smaller than zero, to the left of zero on a number line.</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Un número menor que cero, a la izquierda del cero en la recta numérica.</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-3 means 3 below zero, like 3 floors underground</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Absolute value</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Valor absoluto</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How far a number is from zero. It is never negative.</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Qué tan lejos está un número de cero. Nunca es negativo.</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|-5| = 5 and |5| = 5 — both are 5 units from 0</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4F1E8"/>
                    </a:solidFill>
                  </a:tcPr>
                </a:tc>
              </a:tr>
              <a:tr h="457200">
                <a:tc>
                  <a:txBody>
                    <a:bodyPr/>
                    <a:lstStyle/>
                    <a:p>
                      <a:pPr indent="0" marL="0">
                        <a:buNone/>
                      </a:pPr>
                      <a:r>
                        <a:rPr lang="en-US" sz="950" b="1" dirty="0">
                          <a:solidFill>
                            <a:srgbClr val="17324D"/>
                          </a:solidFill>
                          <a:latin typeface="Hanken Grotesk" pitchFamily="34" charset="0"/>
                          <a:ea typeface="Hanken Grotesk" pitchFamily="34" charset="-122"/>
                          <a:cs typeface="Hanken Grotesk" pitchFamily="34" charset="-120"/>
                        </a:rPr>
                        <a:t>Opposite</a:t>
                      </a:r>
                      <a:pPr indent="0" marL="0">
                        <a:buNone/>
                      </a:pPr>
                      <a:endParaRPr lang="en-US" sz="95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Opuesto</a:t>
                      </a:r>
                      <a:endParaRPr lang="en-US" sz="95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dirty="0">
                          <a:solidFill>
                            <a:srgbClr val="24323F"/>
                          </a:solidFill>
                          <a:latin typeface="Hanken Grotesk" pitchFamily="34" charset="0"/>
                          <a:ea typeface="Hanken Grotesk" pitchFamily="34" charset="-122"/>
                          <a:cs typeface="Hanken Grotesk" pitchFamily="34" charset="-120"/>
                        </a:rPr>
                        <a:t>Two numbers the same distance from zero, on opposite sides, like 3 and -3.</a:t>
                      </a:r>
                      <a:pPr indent="0" marL="0">
                        <a:buNone/>
                      </a:pPr>
                      <a:endParaRPr lang="en-US" sz="900" dirty="0">
                        <a:latin typeface="Hanken Grotesk" charset="0"/>
                        <a:ea typeface="Hanken Grotesk" charset="0"/>
                        <a:cs typeface="Hanken Grotesk" charset="0"/>
                      </a:endParaRPr>
                    </a:p>
                    <a:p>
                      <a:pPr indent="0" marL="0">
                        <a:buNone/>
                      </a:pPr>
                      <a:r>
                        <a:rPr lang="en-US" sz="850" i="1" dirty="0">
                          <a:solidFill>
                            <a:srgbClr val="8A96A3"/>
                          </a:solidFill>
                          <a:latin typeface="Hanken Grotesk" pitchFamily="34" charset="0"/>
                          <a:ea typeface="Hanken Grotesk" pitchFamily="34" charset="-122"/>
                          <a:cs typeface="Hanken Grotesk" pitchFamily="34" charset="-120"/>
                        </a:rPr>
                        <a:t>Dos números a la misma distancia de cero, en lados opuestos, como 3 y -3.</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c>
                  <a:txBody>
                    <a:bodyPr/>
                    <a:lstStyle/>
                    <a:p>
                      <a:pPr indent="0" marL="0">
                        <a:buNone/>
                      </a:pPr>
                      <a:r>
                        <a:rPr lang="en-US" sz="900" i="1" dirty="0">
                          <a:solidFill>
                            <a:srgbClr val="24323F"/>
                          </a:solidFill>
                          <a:latin typeface="Hanken Grotesk" pitchFamily="34" charset="0"/>
                          <a:ea typeface="Hanken Grotesk" pitchFamily="34" charset="-122"/>
                          <a:cs typeface="Hanken Grotesk" pitchFamily="34" charset="-120"/>
                        </a:rPr>
                        <a:t>3 and -3 are opposites — both are 3 units from 0</a:t>
                      </a:r>
                      <a:endParaRPr lang="en-US" sz="900" dirty="0">
                        <a:latin typeface="Hanken Grotesk" charset="0"/>
                        <a:ea typeface="Hanken Grotesk" charset="0"/>
                        <a:cs typeface="Hanken Grotesk" charset="0"/>
                      </a:endParaRPr>
                    </a:p>
                  </a:txBody>
                  <a:tcPr marL="91440" marR="91440" marT="45720" marB="45720" anchor="ctr">
                    <a:lnL w="9525" cap="flat" cmpd="sng" algn="ctr">
                      <a:solidFill>
                        <a:srgbClr val="D6DBDF"/>
                      </a:solidFill>
                      <a:prstDash val="solid"/>
                      <a:round/>
                      <a:headEnd type="none" w="med" len="med"/>
                      <a:tailEnd type="none" w="med" len="med"/>
                    </a:lnL>
                    <a:lnR w="9525" cap="flat" cmpd="sng" algn="ctr">
                      <a:solidFill>
                        <a:srgbClr val="D6DBDF"/>
                      </a:solidFill>
                      <a:prstDash val="solid"/>
                      <a:round/>
                      <a:headEnd type="none" w="med" len="med"/>
                      <a:tailEnd type="none" w="med" len="med"/>
                    </a:lnR>
                    <a:lnT w="9525" cap="flat" cmpd="sng" algn="ctr">
                      <a:solidFill>
                        <a:srgbClr val="D6DBDF"/>
                      </a:solidFill>
                      <a:prstDash val="solid"/>
                      <a:round/>
                      <a:headEnd type="none" w="med" len="med"/>
                      <a:tailEnd type="none" w="med" len="med"/>
                    </a:lnT>
                    <a:lnB w="9525" cap="flat" cmpd="sng" algn="ctr">
                      <a:solidFill>
                        <a:srgbClr val="D6DBDF"/>
                      </a:solidFill>
                      <a:prstDash val="solid"/>
                      <a:round/>
                      <a:headEnd type="none" w="med" len="med"/>
                      <a:tailEnd type="none" w="med" len="med"/>
                    </a:lnB>
                    <a:solidFill>
                      <a:srgbClr val="FFFFFF"/>
                    </a:solidFill>
                  </a:tcPr>
                </a:tc>
              </a:tr>
            </a:tbl>
          </a:graphicData>
        </a:graphic>
      </p:graphicFrame>
      <p:sp>
        <p:nvSpPr>
          <p:cNvPr id="18" name="Text 15"/>
          <p:cNvSpPr/>
          <p:nvPr/>
        </p:nvSpPr>
        <p:spPr>
          <a:xfrm>
            <a:off x="411480" y="3520440"/>
            <a:ext cx="8412480" cy="237744"/>
          </a:xfrm>
          <a:prstGeom prst="rect">
            <a:avLst/>
          </a:prstGeom>
          <a:noFill/>
          <a:ln/>
        </p:spPr>
        <p:txBody>
          <a:bodyPr wrap="square" rtlCol="0" anchor="ctr"/>
          <a:lstStyle/>
          <a:p>
            <a:pPr indent="0" marL="0">
              <a:buNone/>
            </a:pPr>
            <a:r>
              <a:rPr lang="en-US" sz="950" b="1" dirty="0">
                <a:solidFill>
                  <a:srgbClr val="17324D"/>
                </a:solidFill>
                <a:latin typeface="Outfit" pitchFamily="34" charset="0"/>
                <a:ea typeface="Outfit" pitchFamily="34" charset="-122"/>
                <a:cs typeface="Outfit" pitchFamily="34" charset="-120"/>
              </a:rPr>
              <a:t>Integer — example vs. non-example:</a:t>
            </a:r>
            <a:endParaRPr lang="en-US" sz="950" dirty="0"/>
          </a:p>
        </p:txBody>
      </p:sp>
      <p:sp>
        <p:nvSpPr>
          <p:cNvPr id="19" name="Shape 16"/>
          <p:cNvSpPr/>
          <p:nvPr/>
        </p:nvSpPr>
        <p:spPr>
          <a:xfrm>
            <a:off x="411480" y="3813048"/>
            <a:ext cx="4114800" cy="457200"/>
          </a:xfrm>
          <a:prstGeom prst="roundRect">
            <a:avLst>
              <a:gd name="adj" fmla="val 10000"/>
            </a:avLst>
          </a:prstGeom>
          <a:solidFill>
            <a:srgbClr val="E7F6F4"/>
          </a:solidFill>
          <a:ln w="12700">
            <a:solidFill>
              <a:srgbClr val="1FA6A2"/>
            </a:solidFill>
            <a:prstDash val="solid"/>
          </a:ln>
          <a:effectLst>
            <a:outerShdw sx="100000" sy="100000" kx="0" ky="0" algn="bl" rotWithShape="0" blurRad="50800" dist="12700" dir="5400000">
              <a:srgbClr val="1C2E42">
                <a:alpha val="10000"/>
              </a:srgbClr>
            </a:outerShdw>
          </a:effectLst>
        </p:spPr>
      </p:sp>
      <p:sp>
        <p:nvSpPr>
          <p:cNvPr id="20" name="Text 17"/>
          <p:cNvSpPr/>
          <p:nvPr/>
        </p:nvSpPr>
        <p:spPr>
          <a:xfrm>
            <a:off x="521208" y="3813048"/>
            <a:ext cx="3895344" cy="457200"/>
          </a:xfrm>
          <a:prstGeom prst="rect">
            <a:avLst/>
          </a:prstGeom>
          <a:noFill/>
          <a:ln/>
        </p:spPr>
        <p:txBody>
          <a:bodyPr wrap="square" rtlCol="0" anchor="ctr"/>
          <a:lstStyle/>
          <a:p>
            <a:pPr indent="0" marL="0">
              <a:buNone/>
            </a:pPr>
            <a:r>
              <a:rPr lang="en-US" sz="900" b="1" dirty="0">
                <a:solidFill>
                  <a:srgbClr val="1FA6A2"/>
                </a:solidFill>
                <a:latin typeface="Hanken Grotesk" pitchFamily="34" charset="0"/>
                <a:ea typeface="Hanken Grotesk" pitchFamily="34" charset="-122"/>
                <a:cs typeface="Hanken Grotesk" pitchFamily="34" charset="-120"/>
              </a:rPr>
              <a:t>✓ </a:t>
            </a:r>
            <a:pPr indent="0" marL="0">
              <a:buNone/>
            </a:pPr>
            <a:r>
              <a:rPr lang="en-US" sz="900" b="1" dirty="0">
                <a:solidFill>
                  <a:srgbClr val="17324D"/>
                </a:solidFill>
                <a:latin typeface="Hanken Grotesk" pitchFamily="34" charset="0"/>
                <a:ea typeface="Hanken Grotesk" pitchFamily="34" charset="-122"/>
                <a:cs typeface="Hanken Grotesk" pitchFamily="34" charset="-120"/>
              </a:rPr>
              <a:t>−7  </a:t>
            </a:r>
            <a:pPr indent="0" marL="0">
              <a:buNone/>
            </a:pPr>
            <a:r>
              <a:rPr lang="en-US" sz="800" dirty="0">
                <a:solidFill>
                  <a:srgbClr val="24323F"/>
                </a:solidFill>
                <a:latin typeface="Hanken Grotesk" pitchFamily="34" charset="0"/>
                <a:ea typeface="Hanken Grotesk" pitchFamily="34" charset="-122"/>
                <a:cs typeface="Hanken Grotesk" pitchFamily="34" charset="-120"/>
              </a:rPr>
              <a:t>It is the opposite of a whole number.</a:t>
            </a:r>
            <a:endParaRPr lang="en-US" sz="900" dirty="0"/>
          </a:p>
        </p:txBody>
      </p:sp>
      <p:sp>
        <p:nvSpPr>
          <p:cNvPr id="21" name="Shape 18"/>
          <p:cNvSpPr/>
          <p:nvPr/>
        </p:nvSpPr>
        <p:spPr>
          <a:xfrm>
            <a:off x="4663440" y="3813048"/>
            <a:ext cx="4114800" cy="457200"/>
          </a:xfrm>
          <a:prstGeom prst="roundRect">
            <a:avLst>
              <a:gd name="adj" fmla="val 10000"/>
            </a:avLst>
          </a:prstGeom>
          <a:solidFill>
            <a:srgbClr val="FDECEA"/>
          </a:solidFill>
          <a:ln w="12700">
            <a:solidFill>
              <a:srgbClr val="E2A39B"/>
            </a:solidFill>
            <a:prstDash val="solid"/>
          </a:ln>
          <a:effectLst>
            <a:outerShdw sx="100000" sy="100000" kx="0" ky="0" algn="bl" rotWithShape="0" blurRad="50800" dist="12700" dir="5400000">
              <a:srgbClr val="1C2E42">
                <a:alpha val="10000"/>
              </a:srgbClr>
            </a:outerShdw>
          </a:effectLst>
        </p:spPr>
      </p:sp>
      <p:sp>
        <p:nvSpPr>
          <p:cNvPr id="22" name="Text 19"/>
          <p:cNvSpPr/>
          <p:nvPr/>
        </p:nvSpPr>
        <p:spPr>
          <a:xfrm>
            <a:off x="4773168" y="3813048"/>
            <a:ext cx="3895344" cy="457200"/>
          </a:xfrm>
          <a:prstGeom prst="rect">
            <a:avLst/>
          </a:prstGeom>
          <a:noFill/>
          <a:ln/>
        </p:spPr>
        <p:txBody>
          <a:bodyPr wrap="square" rtlCol="0" anchor="ctr"/>
          <a:lstStyle/>
          <a:p>
            <a:pPr indent="0" marL="0">
              <a:buNone/>
            </a:pPr>
            <a:r>
              <a:rPr lang="en-US" sz="900" b="1" dirty="0">
                <a:solidFill>
                  <a:srgbClr val="C0392B"/>
                </a:solidFill>
                <a:latin typeface="Hanken Grotesk" pitchFamily="34" charset="0"/>
                <a:ea typeface="Hanken Grotesk" pitchFamily="34" charset="-122"/>
                <a:cs typeface="Hanken Grotesk" pitchFamily="34" charset="-120"/>
              </a:rPr>
              <a:t>✗ </a:t>
            </a:r>
            <a:pPr indent="0" marL="0">
              <a:buNone/>
            </a:pPr>
            <a:r>
              <a:rPr lang="en-US" sz="900" b="1" dirty="0">
                <a:solidFill>
                  <a:srgbClr val="17324D"/>
                </a:solidFill>
                <a:latin typeface="Hanken Grotesk" pitchFamily="34" charset="0"/>
                <a:ea typeface="Hanken Grotesk" pitchFamily="34" charset="-122"/>
                <a:cs typeface="Hanken Grotesk" pitchFamily="34" charset="-120"/>
              </a:rPr>
              <a:t>2/3  </a:t>
            </a:r>
            <a:pPr indent="0" marL="0">
              <a:buNone/>
            </a:pPr>
            <a:r>
              <a:rPr lang="en-US" sz="800" dirty="0">
                <a:solidFill>
                  <a:srgbClr val="24323F"/>
                </a:solidFill>
                <a:latin typeface="Hanken Grotesk" pitchFamily="34" charset="0"/>
                <a:ea typeface="Hanken Grotesk" pitchFamily="34" charset="-122"/>
                <a:cs typeface="Hanken Grotesk" pitchFamily="34" charset="-120"/>
              </a:rPr>
              <a:t>It is a fraction, not an integer.</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Neft Teacher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9-2: Integers and Absolute Value</dc:title>
  <dc:subject>6.NOS.8</dc:subject>
  <dc:creator>Neft Teacher</dc:creator>
  <cp:lastModifiedBy>Neft Teacher</cp:lastModifiedBy>
  <cp:revision>1</cp:revision>
  <dcterms:created xsi:type="dcterms:W3CDTF">2026-07-07T15:54:07Z</dcterms:created>
  <dcterms:modified xsi:type="dcterms:W3CDTF">2026-07-07T15:54:07Z</dcterms:modified>
</cp:coreProperties>
</file>