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notesMasterIdLst>
    <p:notesMasterId r:id="rId20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notesMaster" Target="notesMasters/notesMaster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Answer key — The frequencies are correct (1, 2, 3, 4, 2), but this is NOT symmetric. In a symmetric histogram, the bars rise and fall evenly from the center. Here the bars increase from left to right and only drop at the end — the data is skewed LEFT (most scores are on the higher end).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749040" cy="5143500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Shape 1"/>
          <p:cNvSpPr/>
          <p:nvPr/>
        </p:nvSpPr>
        <p:spPr>
          <a:xfrm>
            <a:off x="2651760" y="-640080"/>
            <a:ext cx="2011680" cy="2011680"/>
          </a:xfrm>
          <a:prstGeom prst="ellipse">
            <a:avLst/>
          </a:prstGeom>
          <a:solidFill>
            <a:srgbClr val="2E7D9A">
              <a:alpha val="3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411480" y="365760"/>
            <a:ext cx="3017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11480" y="777240"/>
            <a:ext cx="1371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dirty="0">
                <a:solidFill>
                  <a:srgbClr val="000000"/>
                </a:solidFill>
              </a:rPr>
              <a:t>🏀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411480" y="1783080"/>
            <a:ext cx="301752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Display Data: Histograms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411480" y="4160520"/>
            <a:ext cx="1188720" cy="310896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6.DS.5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1691640" y="4160520"/>
            <a:ext cx="19202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FE6E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Unit 8  ·  Lesson 8-6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4023360" y="411480"/>
            <a:ext cx="480060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4251960" y="548640"/>
            <a:ext cx="4389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My Math Notebook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4251960" y="1024128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Name: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4983480" y="1207008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251960" y="1280160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Date: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4983480" y="1463040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251960" y="1536192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Period: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4983480" y="1719072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023360" y="2011680"/>
            <a:ext cx="4800600" cy="1143000"/>
          </a:xfrm>
          <a:prstGeom prst="roundRect">
            <a:avLst>
              <a:gd name="adj" fmla="val 6400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206240" y="2103120"/>
            <a:ext cx="4434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E7D9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CAN…  </a:t>
            </a:r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/ Yo puedo…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4206240" y="2395728"/>
            <a:ext cx="4434840" cy="7132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make and read a histogram to display data in intervals.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4023360" y="3291840"/>
            <a:ext cx="4800600" cy="128016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4206240" y="3383280"/>
            <a:ext cx="4434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E7D9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WILL EXPLAIN…  </a:t>
            </a:r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/ Objetivo de lenguaje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4206240" y="3675888"/>
            <a:ext cx="4434840" cy="8412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explain my histogram using the words histogram, frequency, interval, and distribution.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Guided Practice / Práctica Guiada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6.DS.5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8  ·  Lesson 8-6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10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73736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👩‍🏫 WE DO TOGETHER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188720"/>
            <a:ext cx="5120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What is a histogram?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640080" y="1609344"/>
            <a:ext cx="274320" cy="274320"/>
          </a:xfrm>
          <a:prstGeom prst="ellipse">
            <a:avLst/>
          </a:prstGeom>
          <a:solidFill>
            <a:srgbClr val="2E7D9A"/>
          </a:solidFill>
          <a:ln/>
        </p:spPr>
      </p:sp>
      <p:sp>
        <p:nvSpPr>
          <p:cNvPr id="21" name="Text 19"/>
          <p:cNvSpPr/>
          <p:nvPr/>
        </p:nvSpPr>
        <p:spPr>
          <a:xfrm>
            <a:off x="640080" y="1609344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1024128" y="1554480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New data: 2, 4, 8, 11, 13, 16, 21. We will use intervals of 10 again: 0–9, 10–19, 20–29.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640080" y="2084832"/>
            <a:ext cx="274320" cy="274320"/>
          </a:xfrm>
          <a:prstGeom prst="ellipse">
            <a:avLst/>
          </a:prstGeom>
          <a:solidFill>
            <a:srgbClr val="2E7D9A"/>
          </a:solidFill>
          <a:ln/>
        </p:spPr>
      </p:sp>
      <p:sp>
        <p:nvSpPr>
          <p:cNvPr id="24" name="Text 22"/>
          <p:cNvSpPr/>
          <p:nvPr/>
        </p:nvSpPr>
        <p:spPr>
          <a:xfrm>
            <a:off x="640080" y="2084832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1024128" y="2029968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How many values fall in 0–9? Count them. How many fall in 10–19?</a:t>
            </a:r>
            <a:endParaRPr lang="en-US" sz="1050" dirty="0"/>
          </a:p>
        </p:txBody>
      </p:sp>
      <p:sp>
        <p:nvSpPr>
          <p:cNvPr id="26" name="Shape 24"/>
          <p:cNvSpPr/>
          <p:nvPr/>
        </p:nvSpPr>
        <p:spPr>
          <a:xfrm>
            <a:off x="640080" y="2560320"/>
            <a:ext cx="274320" cy="274320"/>
          </a:xfrm>
          <a:prstGeom prst="ellipse">
            <a:avLst/>
          </a:prstGeom>
          <a:solidFill>
            <a:srgbClr val="2E7D9A"/>
          </a:solidFill>
          <a:ln/>
        </p:spPr>
      </p:sp>
      <p:sp>
        <p:nvSpPr>
          <p:cNvPr id="27" name="Text 25"/>
          <p:cNvSpPr/>
          <p:nvPr/>
        </p:nvSpPr>
        <p:spPr>
          <a:xfrm>
            <a:off x="640080" y="2560320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1024128" y="2505456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How many fall in 20–29? Which interval would have the tallest bar?</a:t>
            </a:r>
            <a:endParaRPr lang="en-US" sz="1050" dirty="0"/>
          </a:p>
        </p:txBody>
      </p:sp>
      <p:sp>
        <p:nvSpPr>
          <p:cNvPr id="29" name="Text 27"/>
          <p:cNvSpPr/>
          <p:nvPr/>
        </p:nvSpPr>
        <p:spPr>
          <a:xfrm>
            <a:off x="594360" y="3886200"/>
            <a:ext cx="5120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Your turn — show your work:</a:t>
            </a:r>
            <a:endParaRPr lang="en-US" sz="900" dirty="0"/>
          </a:p>
        </p:txBody>
      </p:sp>
      <p:sp>
        <p:nvSpPr>
          <p:cNvPr id="30" name="Shape 28"/>
          <p:cNvSpPr/>
          <p:nvPr/>
        </p:nvSpPr>
        <p:spPr>
          <a:xfrm>
            <a:off x="640080" y="4297680"/>
            <a:ext cx="51206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1" name="Shape 29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2" name="Text 30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6217920" y="1097280"/>
            <a:ext cx="246888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You have 30 players' points-per-game averages. Why is it easier to display them in a histogram with intervals than to list all 30 numbers?</a:t>
            </a:r>
            <a:endParaRPr lang="en-US" sz="1000" dirty="0"/>
          </a:p>
        </p:txBody>
      </p:sp>
      <p:sp>
        <p:nvSpPr>
          <p:cNvPr id="34" name="Shape 32"/>
          <p:cNvSpPr/>
          <p:nvPr/>
        </p:nvSpPr>
        <p:spPr>
          <a:xfrm>
            <a:off x="6172200" y="2743200"/>
            <a:ext cx="2514600" cy="18288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5" name="Text 33"/>
          <p:cNvSpPr/>
          <p:nvPr/>
        </p:nvSpPr>
        <p:spPr>
          <a:xfrm>
            <a:off x="6309360" y="2834640"/>
            <a:ext cx="2286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2E7D9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🔑 Key Idea</a:t>
            </a:r>
            <a:endParaRPr lang="en-US" sz="950" dirty="0"/>
          </a:p>
        </p:txBody>
      </p:sp>
      <p:sp>
        <p:nvSpPr>
          <p:cNvPr id="36" name="Text 34"/>
          <p:cNvSpPr/>
          <p:nvPr/>
        </p:nvSpPr>
        <p:spPr>
          <a:xfrm>
            <a:off x="6309360" y="3108960"/>
            <a:ext cx="228600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Each bar's height shows how many data values land inside that interval.</a:t>
            </a:r>
            <a:endParaRPr lang="en-US" sz="9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Sort It Out / Clasifícalo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6.DS.5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8  ·  Lesson 8-6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11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2296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Create a frequency table for the league scoring data using intervals of 10. Then describe the histogram shape.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594360" y="1234440"/>
            <a:ext cx="51206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Bank — cut or sort these cards: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59436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1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236220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2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413004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3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594360" y="1975104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4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594360" y="2560320"/>
            <a:ext cx="2514600" cy="1965960"/>
          </a:xfrm>
          <a:prstGeom prst="round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2E7D9A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594360" y="2560320"/>
            <a:ext cx="2514600" cy="292608"/>
          </a:xfrm>
          <a:prstGeom prst="rect">
            <a:avLst/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Group A</a:t>
            </a:r>
            <a:endParaRPr lang="en-US" sz="950" dirty="0"/>
          </a:p>
        </p:txBody>
      </p:sp>
      <p:sp>
        <p:nvSpPr>
          <p:cNvPr id="26" name="Shape 24"/>
          <p:cNvSpPr/>
          <p:nvPr/>
        </p:nvSpPr>
        <p:spPr>
          <a:xfrm>
            <a:off x="3246120" y="2560320"/>
            <a:ext cx="2514600" cy="1965960"/>
          </a:xfrm>
          <a:prstGeom prst="round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2E7D9A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3246120" y="2560320"/>
            <a:ext cx="2514600" cy="292608"/>
          </a:xfrm>
          <a:prstGeom prst="rect">
            <a:avLst/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Group B</a:t>
            </a:r>
            <a:endParaRPr lang="en-US" sz="950" dirty="0"/>
          </a:p>
        </p:txBody>
      </p:sp>
      <p:sp>
        <p:nvSpPr>
          <p:cNvPr id="28" name="Shape 26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6217920" y="1097280"/>
            <a:ext cx="246888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As you build the frequency table with intervals of 10, what does the height of each bar in the histogram represent?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6217920" y="274320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307238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3" name="Shape 31"/>
          <p:cNvSpPr/>
          <p:nvPr/>
        </p:nvSpPr>
        <p:spPr>
          <a:xfrm>
            <a:off x="6217920" y="340156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4" name="Shape 32"/>
          <p:cNvSpPr/>
          <p:nvPr/>
        </p:nvSpPr>
        <p:spPr>
          <a:xfrm>
            <a:off x="6217920" y="3730752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5" name="Shape 33"/>
          <p:cNvSpPr/>
          <p:nvPr/>
        </p:nvSpPr>
        <p:spPr>
          <a:xfrm>
            <a:off x="6217920" y="405993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Error Analysis / Análisis de Errores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6.DS.5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8  ·  Lesson 8-6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12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554480" cy="274320"/>
          </a:xfrm>
          <a:prstGeom prst="rect">
            <a:avLst>
              <a:gd name="adj" fmla="val 50000"/>
            </a:avLst>
          </a:prstGeom>
          <a:solidFill>
            <a:srgbClr val="C0392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⚠ FIND THE ERROR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2286000" y="841248"/>
            <a:ext cx="3383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Find the Histogram Error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18872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classmate turned in the work below. One step has a mistake — find it, name it, fix it.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594360" y="1627632"/>
            <a:ext cx="5166360" cy="1901952"/>
          </a:xfrm>
          <a:prstGeom prst="roundRect">
            <a:avLst>
              <a:gd name="adj" fmla="val 2404"/>
            </a:avLst>
          </a:prstGeom>
          <a:solidFill>
            <a:srgbClr val="F4F1E8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713232" y="1691640"/>
            <a:ext cx="49377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Student's work (contains an error):</a:t>
            </a:r>
            <a:endParaRPr lang="en-US" sz="800" dirty="0"/>
          </a:p>
        </p:txBody>
      </p:sp>
      <p:sp>
        <p:nvSpPr>
          <p:cNvPr id="23" name="Text 21"/>
          <p:cNvSpPr/>
          <p:nvPr/>
        </p:nvSpPr>
        <p:spPr>
          <a:xfrm>
            <a:off x="777240" y="1938528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1.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Data: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Test scores: 55, 62, 68, 70, 72, 75, 78, 80, 82, 85, 88, 90, 95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777240" y="2322576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2.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Intervals: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50–59, 60–69, 70–79, 80–89, 90–100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777240" y="2706624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3.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Frequency table: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50–59: 1, 60–69: 2, 70–79: 3, 80–89: 4, 90–100: 2</a:t>
            </a:r>
            <a:endParaRPr lang="en-US" sz="950" dirty="0"/>
          </a:p>
        </p:txBody>
      </p:sp>
      <p:sp>
        <p:nvSpPr>
          <p:cNvPr id="26" name="Text 24"/>
          <p:cNvSpPr/>
          <p:nvPr/>
        </p:nvSpPr>
        <p:spPr>
          <a:xfrm>
            <a:off x="777240" y="3090672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4.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Conclusion: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The histogram is symmetric because the bars go 1, 2, 3, 4, 2.</a:t>
            </a:r>
            <a:endParaRPr lang="en-US" sz="950" dirty="0"/>
          </a:p>
        </p:txBody>
      </p:sp>
      <p:sp>
        <p:nvSpPr>
          <p:cNvPr id="27" name="Text 25"/>
          <p:cNvSpPr/>
          <p:nvPr/>
        </p:nvSpPr>
        <p:spPr>
          <a:xfrm>
            <a:off x="594360" y="3666744"/>
            <a:ext cx="5120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Which step has the error? Circle it above.</a:t>
            </a:r>
            <a:endParaRPr lang="en-US" sz="900" dirty="0"/>
          </a:p>
        </p:txBody>
      </p:sp>
      <p:sp>
        <p:nvSpPr>
          <p:cNvPr id="28" name="Shape 26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FCE6DE"/>
          </a:solidFill>
          <a:ln w="12700">
            <a:solidFill>
              <a:srgbClr val="E2A39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C0392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🛠 Explain &amp; Fix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6217920" y="1097280"/>
            <a:ext cx="246888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mistake was </a:t>
            </a:r>
            <a:pPr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___</a:t>
            </a:r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 because </a:t>
            </a:r>
            <a:pPr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___</a:t>
            </a:r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.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6217920" y="178308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207568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3" name="Shape 31"/>
          <p:cNvSpPr/>
          <p:nvPr/>
        </p:nvSpPr>
        <p:spPr>
          <a:xfrm>
            <a:off x="6217920" y="236829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4" name="Text 32"/>
          <p:cNvSpPr/>
          <p:nvPr/>
        </p:nvSpPr>
        <p:spPr>
          <a:xfrm>
            <a:off x="6217920" y="2788920"/>
            <a:ext cx="2468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Fix it — rewrite the step correctly:</a:t>
            </a:r>
            <a:endParaRPr lang="en-US" sz="900" dirty="0"/>
          </a:p>
        </p:txBody>
      </p:sp>
      <p:sp>
        <p:nvSpPr>
          <p:cNvPr id="35" name="Shape 33"/>
          <p:cNvSpPr/>
          <p:nvPr/>
        </p:nvSpPr>
        <p:spPr>
          <a:xfrm>
            <a:off x="6217920" y="324612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6217920" y="353872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6217920" y="383133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8" name="Shape 36"/>
          <p:cNvSpPr/>
          <p:nvPr/>
        </p:nvSpPr>
        <p:spPr>
          <a:xfrm>
            <a:off x="6217920" y="412394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Two-Column Notes / Notas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6.DS.5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8  ·  Lesson 8-6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13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11480" y="685800"/>
            <a:ext cx="4160520" cy="292608"/>
          </a:xfrm>
          <a:prstGeom prst="rect">
            <a:avLst/>
          </a:prstGeom>
          <a:solidFill>
            <a:srgbClr val="17324D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Steps / Pasos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594360" y="1243584"/>
            <a:ext cx="274320" cy="274320"/>
          </a:xfrm>
          <a:prstGeom prst="ellipse">
            <a:avLst/>
          </a:prstGeom>
          <a:solidFill>
            <a:srgbClr val="2E7D9A"/>
          </a:solidFill>
          <a:ln/>
        </p:spPr>
      </p:sp>
      <p:sp>
        <p:nvSpPr>
          <p:cNvPr id="20" name="Text 18"/>
          <p:cNvSpPr/>
          <p:nvPr/>
        </p:nvSpPr>
        <p:spPr>
          <a:xfrm>
            <a:off x="594360" y="1243584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978408" y="1188720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My data: 3, 7, 12, 15, 18, 24. I will use intervals of 10: 0–9, 10–19, 20–29.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594360" y="1719072"/>
            <a:ext cx="274320" cy="274320"/>
          </a:xfrm>
          <a:prstGeom prst="ellipse">
            <a:avLst/>
          </a:prstGeom>
          <a:solidFill>
            <a:srgbClr val="2E7D9A"/>
          </a:solidFill>
          <a:ln/>
        </p:spPr>
      </p:sp>
      <p:sp>
        <p:nvSpPr>
          <p:cNvPr id="23" name="Text 21"/>
          <p:cNvSpPr/>
          <p:nvPr/>
        </p:nvSpPr>
        <p:spPr>
          <a:xfrm>
            <a:off x="594360" y="1719072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978408" y="1664208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Interval 0–9: the values 3 and 7 fit, so the frequency is 2.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594360" y="2194560"/>
            <a:ext cx="274320" cy="274320"/>
          </a:xfrm>
          <a:prstGeom prst="ellipse">
            <a:avLst/>
          </a:prstGeom>
          <a:solidFill>
            <a:srgbClr val="2E7D9A"/>
          </a:solidFill>
          <a:ln/>
        </p:spPr>
      </p:sp>
      <p:sp>
        <p:nvSpPr>
          <p:cNvPr id="26" name="Text 24"/>
          <p:cNvSpPr/>
          <p:nvPr/>
        </p:nvSpPr>
        <p:spPr>
          <a:xfrm>
            <a:off x="594360" y="2194560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978408" y="2139696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Interval 10–19: the values 12, 15, and 18 fit, so the frequency is 3.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594360" y="2670048"/>
            <a:ext cx="274320" cy="274320"/>
          </a:xfrm>
          <a:prstGeom prst="ellipse">
            <a:avLst/>
          </a:prstGeom>
          <a:solidFill>
            <a:srgbClr val="2E7D9A"/>
          </a:solidFill>
          <a:ln/>
        </p:spPr>
      </p:sp>
      <p:sp>
        <p:nvSpPr>
          <p:cNvPr id="29" name="Text 27"/>
          <p:cNvSpPr/>
          <p:nvPr/>
        </p:nvSpPr>
        <p:spPr>
          <a:xfrm>
            <a:off x="594360" y="2670048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978408" y="2615184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Interval 20–29: only the value 24 fits, so the frequency is 1.</a:t>
            </a:r>
            <a:endParaRPr lang="en-US" sz="1050" dirty="0"/>
          </a:p>
        </p:txBody>
      </p:sp>
      <p:sp>
        <p:nvSpPr>
          <p:cNvPr id="31" name="Shape 29"/>
          <p:cNvSpPr/>
          <p:nvPr/>
        </p:nvSpPr>
        <p:spPr>
          <a:xfrm>
            <a:off x="594360" y="3145536"/>
            <a:ext cx="274320" cy="274320"/>
          </a:xfrm>
          <a:prstGeom prst="ellipse">
            <a:avLst/>
          </a:prstGeom>
          <a:solidFill>
            <a:srgbClr val="2E7D9A"/>
          </a:solidFill>
          <a:ln/>
        </p:spPr>
      </p:sp>
      <p:sp>
        <p:nvSpPr>
          <p:cNvPr id="32" name="Text 30"/>
          <p:cNvSpPr/>
          <p:nvPr/>
        </p:nvSpPr>
        <p:spPr>
          <a:xfrm>
            <a:off x="594360" y="3145536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5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978408" y="3090672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Now I draw three bars with heights 2, 3, and 1, touching each other. The tallest bar (10–19) is where most values are.</a:t>
            </a:r>
            <a:endParaRPr lang="en-US" sz="1050" dirty="0"/>
          </a:p>
        </p:txBody>
      </p:sp>
      <p:sp>
        <p:nvSpPr>
          <p:cNvPr id="34" name="Shape 32"/>
          <p:cNvSpPr/>
          <p:nvPr/>
        </p:nvSpPr>
        <p:spPr>
          <a:xfrm>
            <a:off x="4709160" y="685800"/>
            <a:ext cx="4114800" cy="4023360"/>
          </a:xfrm>
          <a:prstGeom prst="roundRect">
            <a:avLst>
              <a:gd name="adj" fmla="val 1818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5" name="Text 33"/>
          <p:cNvSpPr/>
          <p:nvPr/>
        </p:nvSpPr>
        <p:spPr>
          <a:xfrm>
            <a:off x="4709160" y="685800"/>
            <a:ext cx="4114800" cy="292608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My Example / Mi Ejemplo</a:t>
            </a:r>
            <a:endParaRPr lang="en-US" sz="1000" dirty="0"/>
          </a:p>
        </p:txBody>
      </p:sp>
      <p:sp>
        <p:nvSpPr>
          <p:cNvPr id="36" name="Text 34"/>
          <p:cNvSpPr/>
          <p:nvPr/>
        </p:nvSpPr>
        <p:spPr>
          <a:xfrm>
            <a:off x="4892040" y="1143000"/>
            <a:ext cx="3749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Work one problem here, matching each step on the left:</a:t>
            </a:r>
            <a:endParaRPr lang="en-US" sz="950" dirty="0"/>
          </a:p>
        </p:txBody>
      </p:sp>
      <p:sp>
        <p:nvSpPr>
          <p:cNvPr id="37" name="Shape 35"/>
          <p:cNvSpPr/>
          <p:nvPr/>
        </p:nvSpPr>
        <p:spPr>
          <a:xfrm>
            <a:off x="4892040" y="178308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8" name="Shape 36"/>
          <p:cNvSpPr/>
          <p:nvPr/>
        </p:nvSpPr>
        <p:spPr>
          <a:xfrm>
            <a:off x="4892040" y="211226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9" name="Shape 37"/>
          <p:cNvSpPr/>
          <p:nvPr/>
        </p:nvSpPr>
        <p:spPr>
          <a:xfrm>
            <a:off x="4892040" y="2441448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0" name="Shape 38"/>
          <p:cNvSpPr/>
          <p:nvPr/>
        </p:nvSpPr>
        <p:spPr>
          <a:xfrm>
            <a:off x="4892040" y="2770632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1" name="Shape 39"/>
          <p:cNvSpPr/>
          <p:nvPr/>
        </p:nvSpPr>
        <p:spPr>
          <a:xfrm>
            <a:off x="4892040" y="3099816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2" name="Shape 40"/>
          <p:cNvSpPr/>
          <p:nvPr/>
        </p:nvSpPr>
        <p:spPr>
          <a:xfrm>
            <a:off x="4892040" y="342900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3" name="Shape 41"/>
          <p:cNvSpPr/>
          <p:nvPr/>
        </p:nvSpPr>
        <p:spPr>
          <a:xfrm>
            <a:off x="4892040" y="375818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4" name="Shape 42"/>
          <p:cNvSpPr/>
          <p:nvPr/>
        </p:nvSpPr>
        <p:spPr>
          <a:xfrm>
            <a:off x="4892040" y="4087368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Choice Board / Tablero de Opciones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6.DS.5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8  ·  Lesson 8-6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14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40080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Choose ONE to show what you know: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411480" y="105156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DFF2E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48640" y="116128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✏️</a:t>
            </a:r>
            <a:endParaRPr lang="en-US" sz="2600" dirty="0"/>
          </a:p>
        </p:txBody>
      </p:sp>
      <p:sp>
        <p:nvSpPr>
          <p:cNvPr id="20" name="Text 18"/>
          <p:cNvSpPr/>
          <p:nvPr/>
        </p:nvSpPr>
        <p:spPr>
          <a:xfrm>
            <a:off x="1234440" y="118872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Draw &amp; Label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94360" y="170992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Sketch a model for today's problem. Label it using Histogram and Frequency.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4709160" y="105156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FBEFD0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4846320" y="116128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💬</a:t>
            </a:r>
            <a:endParaRPr lang="en-US" sz="2600" dirty="0"/>
          </a:p>
        </p:txBody>
      </p:sp>
      <p:sp>
        <p:nvSpPr>
          <p:cNvPr id="24" name="Text 22"/>
          <p:cNvSpPr/>
          <p:nvPr/>
        </p:nvSpPr>
        <p:spPr>
          <a:xfrm>
            <a:off x="5532120" y="118872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Explain It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4892040" y="170992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In 2–3 sentences, explain "Each bar's height shows how many data values land inside that interval." in your own words.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411480" y="283464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FCE6D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548640" y="294436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🧮</a:t>
            </a:r>
            <a:endParaRPr lang="en-US" sz="2600" dirty="0"/>
          </a:p>
        </p:txBody>
      </p:sp>
      <p:sp>
        <p:nvSpPr>
          <p:cNvPr id="28" name="Text 26"/>
          <p:cNvSpPr/>
          <p:nvPr/>
        </p:nvSpPr>
        <p:spPr>
          <a:xfrm>
            <a:off x="1234440" y="297180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Solve It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594360" y="349300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Work one practice problem and show every step clearly.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4709160" y="283464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EAF2F1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1" name="Text 29"/>
          <p:cNvSpPr/>
          <p:nvPr/>
        </p:nvSpPr>
        <p:spPr>
          <a:xfrm>
            <a:off x="4846320" y="294436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🎯</a:t>
            </a:r>
            <a:endParaRPr lang="en-US" sz="2600" dirty="0"/>
          </a:p>
        </p:txBody>
      </p:sp>
      <p:sp>
        <p:nvSpPr>
          <p:cNvPr id="32" name="Text 30"/>
          <p:cNvSpPr/>
          <p:nvPr/>
        </p:nvSpPr>
        <p:spPr>
          <a:xfrm>
            <a:off x="5532120" y="297180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Create a Problem</a:t>
            </a:r>
            <a:endParaRPr lang="en-US" sz="1300" dirty="0"/>
          </a:p>
        </p:txBody>
      </p:sp>
      <p:sp>
        <p:nvSpPr>
          <p:cNvPr id="33" name="Text 31"/>
          <p:cNvSpPr/>
          <p:nvPr/>
        </p:nvSpPr>
        <p:spPr>
          <a:xfrm>
            <a:off x="4892040" y="349300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Write your own problem that uses Histogram, then solve it and make an answer key.</a:t>
            </a:r>
            <a:endParaRPr lang="en-US" sz="1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Independent Practice / Práctica Independiente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6.DS.5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8  ·  Lesson 8-6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15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46304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✍️ ON YOUR OWN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23444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2E7D9A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1.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histogram of test scores shows: 50–59: 2, 60–69: 5, 70–79: 10, 80–89: 8, 90–99: 3. Which interval has the most students?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777240" y="178308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1" name="Text 19"/>
          <p:cNvSpPr/>
          <p:nvPr/>
        </p:nvSpPr>
        <p:spPr>
          <a:xfrm>
            <a:off x="594360" y="219456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2E7D9A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2.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histogram of goals-per-game shows: 0–1: 9 players, 2–3: 6, 4–5: 3, 6–7: 1. What shape is this distribution?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777240" y="274320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Text 21"/>
          <p:cNvSpPr/>
          <p:nvPr/>
        </p:nvSpPr>
        <p:spPr>
          <a:xfrm>
            <a:off x="594360" y="315468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2E7D9A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3.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histogram shows these frequencies: 0–4: 3 players, 5–9: 8 players, 10–14: 12 players, 15–19: 5 players. How many players are represented in total?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777240" y="370332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217920" y="1097280"/>
            <a:ext cx="246888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histogram of shots-per-game shows 0-2: 1 player, 3-5: 8, 6-8: 10, 9-11: 3, 12-14: 1. The coach says 'most players take a good number of shots.' Does the shape support that claim?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6217920" y="283464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9" name="Shape 27"/>
          <p:cNvSpPr/>
          <p:nvPr/>
        </p:nvSpPr>
        <p:spPr>
          <a:xfrm>
            <a:off x="6217920" y="316382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0" name="Shape 28"/>
          <p:cNvSpPr/>
          <p:nvPr/>
        </p:nvSpPr>
        <p:spPr>
          <a:xfrm>
            <a:off x="6217920" y="349300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1" name="Shape 29"/>
          <p:cNvSpPr/>
          <p:nvPr/>
        </p:nvSpPr>
        <p:spPr>
          <a:xfrm>
            <a:off x="6217920" y="3822192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415137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Think–Write–Respond / Piensa y Escribe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6.DS.5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8  ·  Lesson 8-6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16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03504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Use evidence from today's lesson to complete each frame.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411480" y="96012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94360" y="105156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1 — </a:t>
            </a:r>
            <a:pPr indent="0" marL="0">
              <a:buNone/>
            </a:pPr>
            <a:r>
              <a:rPr lang="en-US" sz="1100" b="1" dirty="0">
                <a:solidFill>
                  <a:srgbClr val="2E7D9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Explain the Rule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34416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Today's key idea is "Each bar's height shows how many data values land inside that interval." — and it works because ___.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594360" y="189280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2" name="Shape 20"/>
          <p:cNvSpPr/>
          <p:nvPr/>
        </p:nvSpPr>
        <p:spPr>
          <a:xfrm>
            <a:off x="411480" y="224028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594360" y="23317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2 — </a:t>
            </a:r>
            <a:pPr indent="0" marL="0">
              <a:buNone/>
            </a:pPr>
            <a:r>
              <a:rPr lang="en-US" sz="1100" b="1" dirty="0">
                <a:solidFill>
                  <a:srgbClr val="2E7D9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Because / But / So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594360" y="262432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Because Histogram means ___, but a tricky part is ___, so I have to ___.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594360" y="317296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6" name="Shape 24"/>
          <p:cNvSpPr/>
          <p:nvPr/>
        </p:nvSpPr>
        <p:spPr>
          <a:xfrm>
            <a:off x="411480" y="352044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594360" y="36118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3 — </a:t>
            </a:r>
            <a:pPr indent="0" marL="0">
              <a:buNone/>
            </a:pPr>
            <a:r>
              <a:rPr lang="en-US" sz="1100" b="1" dirty="0">
                <a:solidFill>
                  <a:srgbClr val="2E7D9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Catch the Mistake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594360" y="390448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common mistake with Histogram is ___. It happens because ___, and the fix is ___.</a:t>
            </a:r>
            <a:endParaRPr lang="en-US" sz="1050" dirty="0"/>
          </a:p>
        </p:txBody>
      </p:sp>
      <p:sp>
        <p:nvSpPr>
          <p:cNvPr id="29" name="Shape 27"/>
          <p:cNvSpPr/>
          <p:nvPr/>
        </p:nvSpPr>
        <p:spPr>
          <a:xfrm>
            <a:off x="594360" y="445312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Exit Ticket / Boleto de Salida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6.DS.5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8  ·  Lesson 8-6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17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11480" y="685800"/>
            <a:ext cx="41605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Reflection / Reflexión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594360" y="1097280"/>
            <a:ext cx="3794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 I learned that ___ because ___.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594360" y="178308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1" name="Shape 19"/>
          <p:cNvSpPr/>
          <p:nvPr/>
        </p:nvSpPr>
        <p:spPr>
          <a:xfrm>
            <a:off x="594360" y="2093976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2" name="Shape 20"/>
          <p:cNvSpPr/>
          <p:nvPr/>
        </p:nvSpPr>
        <p:spPr>
          <a:xfrm>
            <a:off x="594360" y="2404872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Text 21"/>
          <p:cNvSpPr/>
          <p:nvPr/>
        </p:nvSpPr>
        <p:spPr>
          <a:xfrm>
            <a:off x="594360" y="2834640"/>
            <a:ext cx="3794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One thing I am still not sure about is ___.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594360" y="352044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594360" y="3831336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6" name="Shape 24"/>
          <p:cNvSpPr/>
          <p:nvPr/>
        </p:nvSpPr>
        <p:spPr>
          <a:xfrm>
            <a:off x="594360" y="4142232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7" name="Shape 25"/>
          <p:cNvSpPr/>
          <p:nvPr/>
        </p:nvSpPr>
        <p:spPr>
          <a:xfrm>
            <a:off x="4709160" y="685800"/>
            <a:ext cx="41148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8" name="Text 26"/>
          <p:cNvSpPr/>
          <p:nvPr/>
        </p:nvSpPr>
        <p:spPr>
          <a:xfrm>
            <a:off x="4709160" y="685800"/>
            <a:ext cx="4114800" cy="274320"/>
          </a:xfrm>
          <a:prstGeom prst="rect">
            <a:avLst/>
          </a:prstGeom>
          <a:solidFill>
            <a:srgbClr val="17324D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Quick Exit Ticket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4892040" y="1097280"/>
            <a:ext cx="374904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2E7D9A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Tier 1 —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histogram of player heights shows: 60–63 in: 2, 64–67 in: 7, 68–71 in: 9, 72–75 in: 4. Which interval has the most players?</a:t>
            </a:r>
            <a:endParaRPr lang="en-US" sz="1050" dirty="0"/>
          </a:p>
        </p:txBody>
      </p:sp>
      <p:sp>
        <p:nvSpPr>
          <p:cNvPr id="30" name="Text 28"/>
          <p:cNvSpPr/>
          <p:nvPr/>
        </p:nvSpPr>
        <p:spPr>
          <a:xfrm>
            <a:off x="5029200" y="1783080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A.  72–75 inches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5029200" y="2093976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B.  60–63 inches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5029200" y="2404872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C.  68–71 inches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5029200" y="2715768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D.  64–67 inches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4892040" y="3163824"/>
            <a:ext cx="37490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2E7D9A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Tier 2 —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Explain how you know your answer is correct. Use at least one vocabulary word.</a:t>
            </a:r>
            <a:endParaRPr lang="en-US" sz="1050" dirty="0"/>
          </a:p>
        </p:txBody>
      </p:sp>
      <p:sp>
        <p:nvSpPr>
          <p:cNvPr id="35" name="Shape 33"/>
          <p:cNvSpPr/>
          <p:nvPr/>
        </p:nvSpPr>
        <p:spPr>
          <a:xfrm>
            <a:off x="4892040" y="380390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4892040" y="4096512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4892040" y="438912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Goal Tracker / Seguimiento de Metas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6.DS.5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8  ·  Lesson 8-6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18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58368"/>
            <a:ext cx="8412480" cy="502920"/>
          </a:xfrm>
          <a:prstGeom prst="roundRect">
            <a:avLst>
              <a:gd name="adj" fmla="val 14545"/>
            </a:avLst>
          </a:prstGeom>
          <a:solidFill>
            <a:srgbClr val="17324D"/>
          </a:solidFill>
          <a:ln/>
        </p:spPr>
      </p:sp>
      <p:sp>
        <p:nvSpPr>
          <p:cNvPr id="18" name="Text 16"/>
          <p:cNvSpPr/>
          <p:nvPr/>
        </p:nvSpPr>
        <p:spPr>
          <a:xfrm>
            <a:off x="640080" y="658368"/>
            <a:ext cx="79552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2C15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My Goal:  </a:t>
            </a:r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make and read a histogram to display data in intervals.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41148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FCE6D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1138428" y="1508760"/>
            <a:ext cx="512064" cy="512064"/>
          </a:xfrm>
          <a:prstGeom prst="ellipse">
            <a:avLst/>
          </a:prstGeom>
          <a:solidFill>
            <a:srgbClr val="2E7D9A"/>
          </a:solidFill>
          <a:ln/>
        </p:spPr>
      </p:sp>
      <p:sp>
        <p:nvSpPr>
          <p:cNvPr id="21" name="Text 19"/>
          <p:cNvSpPr/>
          <p:nvPr/>
        </p:nvSpPr>
        <p:spPr>
          <a:xfrm>
            <a:off x="113842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2000" dirty="0"/>
          </a:p>
        </p:txBody>
      </p:sp>
      <p:sp>
        <p:nvSpPr>
          <p:cNvPr id="22" name="Text 20"/>
          <p:cNvSpPr/>
          <p:nvPr/>
        </p:nvSpPr>
        <p:spPr>
          <a:xfrm>
            <a:off x="45720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Not Yet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52120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need more help. This does not make sense to me yet.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45720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25" name="Shape 23"/>
          <p:cNvSpPr/>
          <p:nvPr/>
        </p:nvSpPr>
        <p:spPr>
          <a:xfrm>
            <a:off x="256032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FBEFD0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3287268" y="1508760"/>
            <a:ext cx="512064" cy="512064"/>
          </a:xfrm>
          <a:prstGeom prst="ellipse">
            <a:avLst/>
          </a:prstGeom>
          <a:solidFill>
            <a:srgbClr val="2E7D9A"/>
          </a:solidFill>
          <a:ln/>
        </p:spPr>
      </p:sp>
      <p:sp>
        <p:nvSpPr>
          <p:cNvPr id="27" name="Text 25"/>
          <p:cNvSpPr/>
          <p:nvPr/>
        </p:nvSpPr>
        <p:spPr>
          <a:xfrm>
            <a:off x="328726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2000" dirty="0"/>
          </a:p>
        </p:txBody>
      </p:sp>
      <p:sp>
        <p:nvSpPr>
          <p:cNvPr id="28" name="Text 26"/>
          <p:cNvSpPr/>
          <p:nvPr/>
        </p:nvSpPr>
        <p:spPr>
          <a:xfrm>
            <a:off x="260604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Getting There</a:t>
            </a:r>
            <a:endParaRPr lang="en-US" sz="1150" dirty="0"/>
          </a:p>
        </p:txBody>
      </p:sp>
      <p:sp>
        <p:nvSpPr>
          <p:cNvPr id="29" name="Text 27"/>
          <p:cNvSpPr/>
          <p:nvPr/>
        </p:nvSpPr>
        <p:spPr>
          <a:xfrm>
            <a:off x="267004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understand the idea but I make mistakes when I work.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260604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31" name="Shape 29"/>
          <p:cNvSpPr/>
          <p:nvPr/>
        </p:nvSpPr>
        <p:spPr>
          <a:xfrm>
            <a:off x="470916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DFF2E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2" name="Shape 30"/>
          <p:cNvSpPr/>
          <p:nvPr/>
        </p:nvSpPr>
        <p:spPr>
          <a:xfrm>
            <a:off x="5436108" y="1508760"/>
            <a:ext cx="512064" cy="512064"/>
          </a:xfrm>
          <a:prstGeom prst="ellipse">
            <a:avLst/>
          </a:prstGeom>
          <a:solidFill>
            <a:srgbClr val="2E7D9A"/>
          </a:solidFill>
          <a:ln/>
        </p:spPr>
      </p:sp>
      <p:sp>
        <p:nvSpPr>
          <p:cNvPr id="33" name="Text 31"/>
          <p:cNvSpPr/>
          <p:nvPr/>
        </p:nvSpPr>
        <p:spPr>
          <a:xfrm>
            <a:off x="543610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2000" dirty="0"/>
          </a:p>
        </p:txBody>
      </p:sp>
      <p:sp>
        <p:nvSpPr>
          <p:cNvPr id="34" name="Text 32"/>
          <p:cNvSpPr/>
          <p:nvPr/>
        </p:nvSpPr>
        <p:spPr>
          <a:xfrm>
            <a:off x="475488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Got It!</a:t>
            </a:r>
            <a:endParaRPr lang="en-US" sz="1150" dirty="0"/>
          </a:p>
        </p:txBody>
      </p:sp>
      <p:sp>
        <p:nvSpPr>
          <p:cNvPr id="35" name="Text 33"/>
          <p:cNvSpPr/>
          <p:nvPr/>
        </p:nvSpPr>
        <p:spPr>
          <a:xfrm>
            <a:off x="481888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solve problems on my own and explain my thinking.</a:t>
            </a:r>
            <a:endParaRPr lang="en-US" sz="900" dirty="0"/>
          </a:p>
        </p:txBody>
      </p:sp>
      <p:sp>
        <p:nvSpPr>
          <p:cNvPr id="36" name="Text 34"/>
          <p:cNvSpPr/>
          <p:nvPr/>
        </p:nvSpPr>
        <p:spPr>
          <a:xfrm>
            <a:off x="475488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37" name="Shape 35"/>
          <p:cNvSpPr/>
          <p:nvPr/>
        </p:nvSpPr>
        <p:spPr>
          <a:xfrm>
            <a:off x="685800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EAF2F1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8" name="Shape 36"/>
          <p:cNvSpPr/>
          <p:nvPr/>
        </p:nvSpPr>
        <p:spPr>
          <a:xfrm>
            <a:off x="7584948" y="1508760"/>
            <a:ext cx="512064" cy="512064"/>
          </a:xfrm>
          <a:prstGeom prst="ellipse">
            <a:avLst/>
          </a:prstGeom>
          <a:solidFill>
            <a:srgbClr val="2E7D9A"/>
          </a:solidFill>
          <a:ln/>
        </p:spPr>
      </p:sp>
      <p:sp>
        <p:nvSpPr>
          <p:cNvPr id="39" name="Text 37"/>
          <p:cNvSpPr/>
          <p:nvPr/>
        </p:nvSpPr>
        <p:spPr>
          <a:xfrm>
            <a:off x="758494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2000" dirty="0"/>
          </a:p>
        </p:txBody>
      </p:sp>
      <p:sp>
        <p:nvSpPr>
          <p:cNvPr id="40" name="Text 38"/>
          <p:cNvSpPr/>
          <p:nvPr/>
        </p:nvSpPr>
        <p:spPr>
          <a:xfrm>
            <a:off x="690372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Can Teach It</a:t>
            </a:r>
            <a:endParaRPr lang="en-US" sz="1150" dirty="0"/>
          </a:p>
        </p:txBody>
      </p:sp>
      <p:sp>
        <p:nvSpPr>
          <p:cNvPr id="41" name="Text 39"/>
          <p:cNvSpPr/>
          <p:nvPr/>
        </p:nvSpPr>
        <p:spPr>
          <a:xfrm>
            <a:off x="696772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clearly teach this strategy to a classmate.</a:t>
            </a:r>
            <a:endParaRPr lang="en-US" sz="900" dirty="0"/>
          </a:p>
        </p:txBody>
      </p:sp>
      <p:sp>
        <p:nvSpPr>
          <p:cNvPr id="42" name="Text 40"/>
          <p:cNvSpPr/>
          <p:nvPr/>
        </p:nvSpPr>
        <p:spPr>
          <a:xfrm>
            <a:off x="690372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43" name="Shape 41"/>
          <p:cNvSpPr/>
          <p:nvPr/>
        </p:nvSpPr>
        <p:spPr>
          <a:xfrm>
            <a:off x="411480" y="3977640"/>
            <a:ext cx="8412480" cy="685800"/>
          </a:xfrm>
          <a:prstGeom prst="roundRect">
            <a:avLst>
              <a:gd name="adj" fmla="val 10667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44" name="Text 42"/>
          <p:cNvSpPr/>
          <p:nvPr/>
        </p:nvSpPr>
        <p:spPr>
          <a:xfrm>
            <a:off x="640080" y="3977640"/>
            <a:ext cx="79552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2E7D9A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My next step:  </a:t>
            </a:r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 move up one level, I will ___.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Learning Objectives / Objetivos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6.DS.5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8  ·  Lesson 8-6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03504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Today's goals — what I will know and be able to say: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411480" y="1005840"/>
            <a:ext cx="8412480" cy="1600200"/>
          </a:xfrm>
          <a:prstGeom prst="roundRect">
            <a:avLst>
              <a:gd name="adj" fmla="val 4571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94360" y="1170432"/>
            <a:ext cx="1920240" cy="310896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CONTENT OBJECTIVE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2651760" y="1170432"/>
            <a:ext cx="6035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E7D9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can…  </a:t>
            </a:r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Yo puedo…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640080" y="1572768"/>
            <a:ext cx="79552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8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make and read a histogram to display data in intervals.</a:t>
            </a:r>
            <a:endParaRPr lang="en-US" sz="1800" dirty="0"/>
          </a:p>
        </p:txBody>
      </p:sp>
      <p:sp>
        <p:nvSpPr>
          <p:cNvPr id="22" name="Shape 20"/>
          <p:cNvSpPr/>
          <p:nvPr/>
        </p:nvSpPr>
        <p:spPr>
          <a:xfrm>
            <a:off x="411480" y="2788920"/>
            <a:ext cx="8412480" cy="1600200"/>
          </a:xfrm>
          <a:prstGeom prst="roundRect">
            <a:avLst>
              <a:gd name="adj" fmla="val 4571"/>
            </a:avLst>
          </a:prstGeom>
          <a:solidFill>
            <a:srgbClr val="FBEFD0"/>
          </a:solidFill>
          <a:ln w="12700">
            <a:solidFill>
              <a:srgbClr val="F2C15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594360" y="2953512"/>
            <a:ext cx="1920240" cy="310896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LANGUAGE OBJECTIVE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2651760" y="2953512"/>
            <a:ext cx="6035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E7D9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 explain…  </a:t>
            </a:r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Puedo explicar…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640080" y="3355848"/>
            <a:ext cx="79552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7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explain my histogram using the words histogram, frequency, interval, and distribution.</a:t>
            </a:r>
            <a:endParaRPr lang="en-US" sz="17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Launch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6.DS.5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8  ·  Lesson 8-6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LAUNCH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You have 30 players' points-per-game averages. Why is it easier to display them in a histogram with intervals than to list all 30 numbers?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histogram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frequency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interval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distribution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6263640" y="3666744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bar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Explore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6.DS.5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8  ·  Lesson 8-6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EXPLORE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As you build the frequency table with intervals of 10, what does the height of each bar in the histogram represent?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histogram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frequency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interval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distribution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6263640" y="3666744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bar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Connect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6.DS.5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8  ·  Lesson 8-6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5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CONNECT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histogram of shots-per-game shows 0-2: 1 player, 3-5: 8, 6-8: 10, 9-11: 3, 12-14: 1. The coach says 'most players take a good number of shots.' Does the shape support that claim?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histogram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frequency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interval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distribution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6263640" y="3666744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shape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Reflect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6.DS.5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8  ·  Lesson 8-6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REFLECT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histogram of heights shows 60-63 in: 2, 64-67 in: 7, 68-71 in: 9, 72-75 in: 4. Which interval has the most players, and how do you know?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histogram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frequency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interval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distribution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6263640" y="3666744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bar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Practice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6.DS.5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8  ·  Lesson 8-6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7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PRACTICE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During practice on Display Data: Histograms, what strategy did you use when a problem felt tricky?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Histogram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Frequency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Interval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Distribution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Be Curious / Sé Curioso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6.DS.5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8  ·  Lesson 8-6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8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3716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VISUAL PROMPT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207008"/>
            <a:ext cx="3794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League Stats Organizer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508760"/>
            <a:ext cx="379476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basketball league has 30 players and wants to display everyone's points-per-game average in a way that shows how the data is distributed. The raw averages are: 2, 5, 7, 8, 9, 10, 11, 11, 12, 13, 13, 14, 14, 15, 15, 16, 16, 17, 18, 18, 19, 20, 21, 22, 23, 24, 25, 28, 30, 32. Listing all 30 numbers is hard to read — a histogram will reveal the pattern!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594360" y="3154680"/>
            <a:ext cx="3657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first idea: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356616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388620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594360" y="420624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4709160" y="685800"/>
            <a:ext cx="411480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4709160" y="685800"/>
            <a:ext cx="411480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👁  I Notice…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4892040" y="1051560"/>
            <a:ext cx="374904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Where do most of the scoring averages seem to cluster?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Are there many players at the very low or very high end?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How could you group these numbers to see a pattern?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4709160" y="2743200"/>
            <a:ext cx="4114800" cy="196596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4709160" y="2743200"/>
            <a:ext cx="411480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💭  I Wonder…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4892040" y="3108960"/>
            <a:ext cx="3749040" cy="1508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What size intervals would work best for this data?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What shape will the data make when grouped into a histogram?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Vocabulary / Vocabulario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6.DS.5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8  ·  Lesson 8-6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9</a:t>
            </a:r>
            <a:endParaRPr lang="en-US" sz="800" dirty="0"/>
          </a:p>
        </p:txBody>
      </p:sp>
      <p:graphicFrame>
        <p:nvGraphicFramePr>
          <p:cNvPr id="1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11480" y="685800"/>
          <a:ext cx="8412480" cy="914400"/>
        </p:xfrm>
        <a:graphic>
          <a:graphicData uri="http://schemas.openxmlformats.org/drawingml/2006/table">
            <a:tbl>
              <a:tblPr/>
              <a:tblGrid>
                <a:gridCol w="2103120"/>
                <a:gridCol w="4114800"/>
                <a:gridCol w="2194560"/>
              </a:tblGrid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Term / Término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Meaning / Significado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Example / Ejemplo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Histogram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Histograma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 bar graph that groups data into equal ranges. The bars touch.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Una gráfica de barras que agrupa datos en rangos iguales. Las barras se tocan.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Bars side by side: 0-9 pts (3 players), 10-19 pts (8 players), 20-29 pts (4 players)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Frequency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Frecuencia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How many times a value shows up.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Cuántas veces aparece un valor.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If 5 players scored 10-19 points, the frequency for that interval is 5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Interval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Intervalo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 range of numbers used to group data.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Un rango de números para agrupar datos.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0-9, 10-19, 20-29 are intervals of width 10 — each covers 10 values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Distribution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Distribución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How the data is spread out.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Cómo están repartidos los datos.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Most data in the middle with fewer at the ends = bell-shaped; most on one side with a tail = skewed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Variability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Variabilidad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How spread out the numbers are.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Qué tan separados están los números.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Data in just 2 intervals = low variability. Data across 6 intervals = high variability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8" name="Text 15"/>
          <p:cNvSpPr/>
          <p:nvPr/>
        </p:nvSpPr>
        <p:spPr>
          <a:xfrm>
            <a:off x="411480" y="3520440"/>
            <a:ext cx="841248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Histogram — example vs. non-example:</a:t>
            </a:r>
            <a:endParaRPr lang="en-US" sz="950" dirty="0"/>
          </a:p>
        </p:txBody>
      </p:sp>
      <p:sp>
        <p:nvSpPr>
          <p:cNvPr id="19" name="Shape 16"/>
          <p:cNvSpPr/>
          <p:nvPr/>
        </p:nvSpPr>
        <p:spPr>
          <a:xfrm>
            <a:off x="411480" y="3813048"/>
            <a:ext cx="4114800" cy="457200"/>
          </a:xfrm>
          <a:prstGeom prst="roundRect">
            <a:avLst>
              <a:gd name="adj" fmla="val 10000"/>
            </a:avLst>
          </a:prstGeom>
          <a:solidFill>
            <a:srgbClr val="E7F6F4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0" name="Text 17"/>
          <p:cNvSpPr/>
          <p:nvPr/>
        </p:nvSpPr>
        <p:spPr>
          <a:xfrm>
            <a:off x="521208" y="3813048"/>
            <a:ext cx="38953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FA6A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✓ </a:t>
            </a:r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graph with bars for the ranges 0–9, 10–19, 20–29  </a:t>
            </a:r>
            <a:pPr indent="0" marL="0">
              <a:buNone/>
            </a:pPr>
            <a:r>
              <a:rPr lang="en-US" sz="8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It groups data into equal intervals.</a:t>
            </a:r>
            <a:endParaRPr lang="en-US" sz="900" dirty="0"/>
          </a:p>
        </p:txBody>
      </p:sp>
      <p:sp>
        <p:nvSpPr>
          <p:cNvPr id="21" name="Shape 18"/>
          <p:cNvSpPr/>
          <p:nvPr/>
        </p:nvSpPr>
        <p:spPr>
          <a:xfrm>
            <a:off x="4663440" y="3813048"/>
            <a:ext cx="4114800" cy="457200"/>
          </a:xfrm>
          <a:prstGeom prst="roundRect">
            <a:avLst>
              <a:gd name="adj" fmla="val 10000"/>
            </a:avLst>
          </a:prstGeom>
          <a:solidFill>
            <a:srgbClr val="FDECEA"/>
          </a:solidFill>
          <a:ln w="12700">
            <a:solidFill>
              <a:srgbClr val="E2A39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2" name="Text 19"/>
          <p:cNvSpPr/>
          <p:nvPr/>
        </p:nvSpPr>
        <p:spPr>
          <a:xfrm>
            <a:off x="4773168" y="3813048"/>
            <a:ext cx="38953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C0392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✗ </a:t>
            </a:r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graph comparing favorite colors with gaps between bars  </a:t>
            </a:r>
            <a:pPr indent="0" marL="0">
              <a:buNone/>
            </a:pPr>
            <a:r>
              <a:rPr lang="en-US" sz="8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That is a bar graph of categories, not a histogram.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>Neft Teacher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 8-6: Display Data: Histograms</dc:title>
  <dc:subject>6.DS.5</dc:subject>
  <dc:creator>Neft Teacher</dc:creator>
  <cp:lastModifiedBy>Neft Teacher</cp:lastModifiedBy>
  <cp:revision>1</cp:revision>
  <dcterms:created xsi:type="dcterms:W3CDTF">2026-07-07T15:54:07Z</dcterms:created>
  <dcterms:modified xsi:type="dcterms:W3CDTF">2026-07-07T15:54:07Z</dcterms:modified>
</cp:coreProperties>
</file>