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Q1 is the median of the lower half (3, 7, 9), which is 7. Q3 is the median of the upper half (15, 18, 21), which is 18. The student used the wrong value for Q1 — they picked 9 (the last value in the lower half) instead of the median of that half.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2E7D9A">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Display Data: Box Plots</a:t>
            </a:r>
            <a:endParaRPr lang="en-US" sz="3000" dirty="0"/>
          </a:p>
        </p:txBody>
      </p:sp>
      <p:sp>
        <p:nvSpPr>
          <p:cNvPr id="7" name="Text 5"/>
          <p:cNvSpPr/>
          <p:nvPr/>
        </p:nvSpPr>
        <p:spPr>
          <a:xfrm>
            <a:off x="411480" y="4160520"/>
            <a:ext cx="1188720" cy="310896"/>
          </a:xfrm>
          <a:prstGeom prst="rect">
            <a:avLst>
              <a:gd name="adj" fmla="val 50000"/>
            </a:avLst>
          </a:prstGeom>
          <a:solidFill>
            <a:srgbClr val="2E7D9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6.DS.5</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8  ·  Lesson 8-5</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2E7D9A"/>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make and read a box plot to summarize a data set.</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2E7D9A"/>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my box plot using the words box plot, median, quartile, and interquartile range.</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What is a box plot?</a:t>
            </a:r>
            <a:endParaRPr lang="en-US" sz="1200" dirty="0"/>
          </a:p>
        </p:txBody>
      </p:sp>
      <p:sp>
        <p:nvSpPr>
          <p:cNvPr id="20" name="Shape 18"/>
          <p:cNvSpPr/>
          <p:nvPr/>
        </p:nvSpPr>
        <p:spPr>
          <a:xfrm>
            <a:off x="640080" y="1609344"/>
            <a:ext cx="274320" cy="274320"/>
          </a:xfrm>
          <a:prstGeom prst="ellipse">
            <a:avLst/>
          </a:prstGeom>
          <a:solidFill>
            <a:srgbClr val="2E7D9A"/>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New, smaller data set: 2, 5, 5, 8, 11. First, what is the median (the middle value)?</a:t>
            </a:r>
            <a:endParaRPr lang="en-US" sz="1050" dirty="0"/>
          </a:p>
        </p:txBody>
      </p:sp>
      <p:sp>
        <p:nvSpPr>
          <p:cNvPr id="23" name="Shape 21"/>
          <p:cNvSpPr/>
          <p:nvPr/>
        </p:nvSpPr>
        <p:spPr>
          <a:xfrm>
            <a:off x="640080" y="2084832"/>
            <a:ext cx="274320" cy="274320"/>
          </a:xfrm>
          <a:prstGeom prst="ellipse">
            <a:avLst/>
          </a:prstGeom>
          <a:solidFill>
            <a:srgbClr val="2E7D9A"/>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The lower half is 2, 5 and the upper half is 8, 11. What is Q1? What is Q3?</a:t>
            </a:r>
            <a:endParaRPr lang="en-US" sz="1050" dirty="0"/>
          </a:p>
        </p:txBody>
      </p:sp>
      <p:sp>
        <p:nvSpPr>
          <p:cNvPr id="26" name="Shape 24"/>
          <p:cNvSpPr/>
          <p:nvPr/>
        </p:nvSpPr>
        <p:spPr>
          <a:xfrm>
            <a:off x="640080" y="2560320"/>
            <a:ext cx="274320" cy="274320"/>
          </a:xfrm>
          <a:prstGeom prst="ellipse">
            <a:avLst/>
          </a:prstGeom>
          <a:solidFill>
            <a:srgbClr val="2E7D9A"/>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What are the lowest and highest values? Now picture the box stretching from Q1 to Q3 with the median line inside.</a:t>
            </a:r>
            <a:endParaRPr lang="en-US" sz="1050" dirty="0"/>
          </a:p>
        </p:txBody>
      </p:sp>
      <p:sp>
        <p:nvSpPr>
          <p:cNvPr id="29" name="Text 27"/>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0" name="Shape 28"/>
          <p:cNvSpPr/>
          <p:nvPr/>
        </p:nvSpPr>
        <p:spPr>
          <a:xfrm>
            <a:off x="640080" y="4297680"/>
            <a:ext cx="5120640" cy="0"/>
          </a:xfrm>
          <a:prstGeom prst="line">
            <a:avLst/>
          </a:prstGeom>
          <a:noFill/>
          <a:ln w="9525">
            <a:solidFill>
              <a:srgbClr val="C7CDD2"/>
            </a:solidFill>
            <a:prstDash val="dash"/>
          </a:ln>
        </p:spPr>
      </p:sp>
      <p:sp>
        <p:nvSpPr>
          <p:cNvPr id="31" name="Shape 29"/>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3" name="Text 31"/>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Wildcats' scores are 4, 6, 8, 10, 12, 14, 15, 18, 22, 24, 28. To build a box plot you need a five-number summary. What five numbers will you need?</a:t>
            </a:r>
            <a:endParaRPr lang="en-US" sz="1000" dirty="0"/>
          </a:p>
        </p:txBody>
      </p:sp>
      <p:sp>
        <p:nvSpPr>
          <p:cNvPr id="34" name="Shape 32"/>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2E7D9A"/>
                </a:solidFill>
                <a:latin typeface="Outfit" pitchFamily="34" charset="0"/>
                <a:ea typeface="Outfit" pitchFamily="34" charset="-122"/>
                <a:cs typeface="Outfit" pitchFamily="34" charset="-120"/>
              </a:rPr>
              <a:t>🔑 Key Idea</a:t>
            </a:r>
            <a:endParaRPr lang="en-US" sz="950" dirty="0"/>
          </a:p>
        </p:txBody>
      </p:sp>
      <p:sp>
        <p:nvSpPr>
          <p:cNvPr id="36" name="Text 34"/>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The box always holds the middle 50% of the data, and the line inside the box is the median.</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Find the five-number summary for the Wildcats' scoring data: 4, 6, 8, 10, 12, 14, 15, 18, 22, 24, 28. Place each value on the number line.</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1</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2</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3</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4</a:t>
            </a:r>
            <a:endParaRPr lang="en-US" sz="900" dirty="0"/>
          </a:p>
        </p:txBody>
      </p:sp>
      <p:sp>
        <p:nvSpPr>
          <p:cNvPr id="24" name="Shape 22"/>
          <p:cNvSpPr/>
          <p:nvPr/>
        </p:nvSpPr>
        <p:spPr>
          <a:xfrm>
            <a:off x="594360" y="2560320"/>
            <a:ext cx="2514600" cy="1965960"/>
          </a:xfrm>
          <a:prstGeom prst="roundRect">
            <a:avLst>
              <a:gd name="adj" fmla="val 2326"/>
            </a:avLst>
          </a:prstGeom>
          <a:solidFill>
            <a:srgbClr val="FFFFFF"/>
          </a:solidFill>
          <a:ln w="12700">
            <a:solidFill>
              <a:srgbClr val="2E7D9A"/>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594360" y="2560320"/>
            <a:ext cx="2514600" cy="292608"/>
          </a:xfrm>
          <a:prstGeom prst="rect">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A</a:t>
            </a:r>
            <a:endParaRPr lang="en-US" sz="950" dirty="0"/>
          </a:p>
        </p:txBody>
      </p:sp>
      <p:sp>
        <p:nvSpPr>
          <p:cNvPr id="26" name="Shape 24"/>
          <p:cNvSpPr/>
          <p:nvPr/>
        </p:nvSpPr>
        <p:spPr>
          <a:xfrm>
            <a:off x="3246120" y="2560320"/>
            <a:ext cx="2514600" cy="1965960"/>
          </a:xfrm>
          <a:prstGeom prst="roundRect">
            <a:avLst>
              <a:gd name="adj" fmla="val 2326"/>
            </a:avLst>
          </a:prstGeom>
          <a:solidFill>
            <a:srgbClr val="FFFFFF"/>
          </a:solidFill>
          <a:ln w="12700">
            <a:solidFill>
              <a:srgbClr val="2E7D9A"/>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3246120" y="2560320"/>
            <a:ext cx="2514600" cy="292608"/>
          </a:xfrm>
          <a:prstGeom prst="rect">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B</a:t>
            </a:r>
            <a:endParaRPr lang="en-US" sz="950" dirty="0"/>
          </a:p>
        </p:txBody>
      </p:sp>
      <p:sp>
        <p:nvSpPr>
          <p:cNvPr id="28" name="Shape 26"/>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0" name="Text 28"/>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As you draw the box from Q1 to Q3, what does the length of the box tell you about the players' scores?</a:t>
            </a:r>
            <a:endParaRPr lang="en-US" sz="1000" dirty="0"/>
          </a:p>
        </p:txBody>
      </p:sp>
      <p:sp>
        <p:nvSpPr>
          <p:cNvPr id="31" name="Shape 29"/>
          <p:cNvSpPr/>
          <p:nvPr/>
        </p:nvSpPr>
        <p:spPr>
          <a:xfrm>
            <a:off x="6217920" y="2743200"/>
            <a:ext cx="2423160" cy="0"/>
          </a:xfrm>
          <a:prstGeom prst="line">
            <a:avLst/>
          </a:prstGeom>
          <a:noFill/>
          <a:ln w="9525">
            <a:solidFill>
              <a:srgbClr val="C7CDD2"/>
            </a:solidFill>
            <a:prstDash val="dash"/>
          </a:ln>
        </p:spPr>
      </p:sp>
      <p:sp>
        <p:nvSpPr>
          <p:cNvPr id="32" name="Shape 30"/>
          <p:cNvSpPr/>
          <p:nvPr/>
        </p:nvSpPr>
        <p:spPr>
          <a:xfrm>
            <a:off x="6217920" y="3072384"/>
            <a:ext cx="2423160" cy="0"/>
          </a:xfrm>
          <a:prstGeom prst="line">
            <a:avLst/>
          </a:prstGeom>
          <a:noFill/>
          <a:ln w="9525">
            <a:solidFill>
              <a:srgbClr val="C7CDD2"/>
            </a:solidFill>
            <a:prstDash val="dash"/>
          </a:ln>
        </p:spPr>
      </p:sp>
      <p:sp>
        <p:nvSpPr>
          <p:cNvPr id="33" name="Shape 31"/>
          <p:cNvSpPr/>
          <p:nvPr/>
        </p:nvSpPr>
        <p:spPr>
          <a:xfrm>
            <a:off x="6217920" y="3401568"/>
            <a:ext cx="2423160" cy="0"/>
          </a:xfrm>
          <a:prstGeom prst="line">
            <a:avLst/>
          </a:prstGeom>
          <a:noFill/>
          <a:ln w="9525">
            <a:solidFill>
              <a:srgbClr val="C7CDD2"/>
            </a:solidFill>
            <a:prstDash val="dash"/>
          </a:ln>
        </p:spPr>
      </p:sp>
      <p:sp>
        <p:nvSpPr>
          <p:cNvPr id="34" name="Shape 32"/>
          <p:cNvSpPr/>
          <p:nvPr/>
        </p:nvSpPr>
        <p:spPr>
          <a:xfrm>
            <a:off x="6217920" y="3730752"/>
            <a:ext cx="2423160" cy="0"/>
          </a:xfrm>
          <a:prstGeom prst="line">
            <a:avLst/>
          </a:prstGeom>
          <a:noFill/>
          <a:ln w="9525">
            <a:solidFill>
              <a:srgbClr val="C7CDD2"/>
            </a:solidFill>
            <a:prstDash val="dash"/>
          </a:ln>
        </p:spPr>
      </p:sp>
      <p:sp>
        <p:nvSpPr>
          <p:cNvPr id="35" name="Shape 33"/>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Find the Box Plot Error</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1901952"/>
          </a:xfrm>
          <a:prstGeom prst="roundRect">
            <a:avLst>
              <a:gd name="adj" fmla="val 2404"/>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Data:  </a:t>
            </a:r>
            <a:pPr indent="0" marL="0">
              <a:buNone/>
            </a:pPr>
            <a:r>
              <a:rPr lang="en-US" sz="950" b="1" dirty="0">
                <a:solidFill>
                  <a:srgbClr val="24323F"/>
                </a:solidFill>
                <a:latin typeface="Courier New" pitchFamily="34" charset="0"/>
                <a:ea typeface="Courier New" pitchFamily="34" charset="-122"/>
                <a:cs typeface="Courier New" pitchFamily="34" charset="-120"/>
              </a:rPr>
              <a:t>3, 7, 9, 12, 15, 18, 21</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Min and Max:  </a:t>
            </a:r>
            <a:pPr indent="0" marL="0">
              <a:buNone/>
            </a:pPr>
            <a:r>
              <a:rPr lang="en-US" sz="950" b="1" dirty="0">
                <a:solidFill>
                  <a:srgbClr val="24323F"/>
                </a:solidFill>
                <a:latin typeface="Courier New" pitchFamily="34" charset="0"/>
                <a:ea typeface="Courier New" pitchFamily="34" charset="-122"/>
                <a:cs typeface="Courier New" pitchFamily="34" charset="-120"/>
              </a:rPr>
              <a:t>Min = 3, Max = 21</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Median:  </a:t>
            </a:r>
            <a:pPr indent="0" marL="0">
              <a:buNone/>
            </a:pPr>
            <a:r>
              <a:rPr lang="en-US" sz="950" b="1" dirty="0">
                <a:solidFill>
                  <a:srgbClr val="24323F"/>
                </a:solidFill>
                <a:latin typeface="Courier New" pitchFamily="34" charset="0"/>
                <a:ea typeface="Courier New" pitchFamily="34" charset="-122"/>
                <a:cs typeface="Courier New" pitchFamily="34" charset="-120"/>
              </a:rPr>
              <a:t>Middle value = 12 ✓</a:t>
            </a:r>
            <a:endParaRPr lang="en-US" sz="950" dirty="0"/>
          </a:p>
        </p:txBody>
      </p:sp>
      <p:sp>
        <p:nvSpPr>
          <p:cNvPr id="26" name="Text 24"/>
          <p:cNvSpPr/>
          <p:nvPr/>
        </p:nvSpPr>
        <p:spPr>
          <a:xfrm>
            <a:off x="777240" y="3090672"/>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4. </a:t>
            </a:r>
            <a:pPr indent="0" marL="0">
              <a:buNone/>
            </a:pPr>
            <a:r>
              <a:rPr lang="en-US" sz="950" b="1" dirty="0">
                <a:solidFill>
                  <a:srgbClr val="17324D"/>
                </a:solidFill>
                <a:latin typeface="Hanken Grotesk" pitchFamily="34" charset="0"/>
                <a:ea typeface="Hanken Grotesk" pitchFamily="34" charset="-122"/>
                <a:cs typeface="Hanken Grotesk" pitchFamily="34" charset="-120"/>
              </a:rPr>
              <a:t>Q1 and Q3:  </a:t>
            </a:r>
            <a:pPr indent="0" marL="0">
              <a:buNone/>
            </a:pPr>
            <a:r>
              <a:rPr lang="en-US" sz="950" b="1" dirty="0">
                <a:solidFill>
                  <a:srgbClr val="24323F"/>
                </a:solidFill>
                <a:latin typeface="Courier New" pitchFamily="34" charset="0"/>
                <a:ea typeface="Courier New" pitchFamily="34" charset="-122"/>
                <a:cs typeface="Courier New" pitchFamily="34" charset="-120"/>
              </a:rPr>
              <a:t>Q1 = 9, Q3 = 18</a:t>
            </a:r>
            <a:endParaRPr lang="en-US" sz="950" dirty="0"/>
          </a:p>
        </p:txBody>
      </p:sp>
      <p:sp>
        <p:nvSpPr>
          <p:cNvPr id="27" name="Text 25"/>
          <p:cNvSpPr/>
          <p:nvPr/>
        </p:nvSpPr>
        <p:spPr>
          <a:xfrm>
            <a:off x="594360" y="3666744"/>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8" name="Shape 26"/>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30" name="Text 28"/>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1" name="Shape 29"/>
          <p:cNvSpPr/>
          <p:nvPr/>
        </p:nvSpPr>
        <p:spPr>
          <a:xfrm>
            <a:off x="6217920" y="1783080"/>
            <a:ext cx="2423160" cy="0"/>
          </a:xfrm>
          <a:prstGeom prst="line">
            <a:avLst/>
          </a:prstGeom>
          <a:noFill/>
          <a:ln w="9525">
            <a:solidFill>
              <a:srgbClr val="C7CDD2"/>
            </a:solidFill>
            <a:prstDash val="dash"/>
          </a:ln>
        </p:spPr>
      </p:sp>
      <p:sp>
        <p:nvSpPr>
          <p:cNvPr id="32" name="Shape 30"/>
          <p:cNvSpPr/>
          <p:nvPr/>
        </p:nvSpPr>
        <p:spPr>
          <a:xfrm>
            <a:off x="6217920" y="2075688"/>
            <a:ext cx="2423160" cy="0"/>
          </a:xfrm>
          <a:prstGeom prst="line">
            <a:avLst/>
          </a:prstGeom>
          <a:noFill/>
          <a:ln w="9525">
            <a:solidFill>
              <a:srgbClr val="C7CDD2"/>
            </a:solidFill>
            <a:prstDash val="dash"/>
          </a:ln>
        </p:spPr>
      </p:sp>
      <p:sp>
        <p:nvSpPr>
          <p:cNvPr id="33" name="Shape 31"/>
          <p:cNvSpPr/>
          <p:nvPr/>
        </p:nvSpPr>
        <p:spPr>
          <a:xfrm>
            <a:off x="6217920" y="2368296"/>
            <a:ext cx="2423160" cy="0"/>
          </a:xfrm>
          <a:prstGeom prst="line">
            <a:avLst/>
          </a:prstGeom>
          <a:noFill/>
          <a:ln w="9525">
            <a:solidFill>
              <a:srgbClr val="C7CDD2"/>
            </a:solidFill>
            <a:prstDash val="dash"/>
          </a:ln>
        </p:spPr>
      </p:sp>
      <p:sp>
        <p:nvSpPr>
          <p:cNvPr id="34" name="Text 32"/>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5" name="Shape 33"/>
          <p:cNvSpPr/>
          <p:nvPr/>
        </p:nvSpPr>
        <p:spPr>
          <a:xfrm>
            <a:off x="6217920" y="3246120"/>
            <a:ext cx="2423160" cy="0"/>
          </a:xfrm>
          <a:prstGeom prst="line">
            <a:avLst/>
          </a:prstGeom>
          <a:noFill/>
          <a:ln w="9525">
            <a:solidFill>
              <a:srgbClr val="C7CDD2"/>
            </a:solidFill>
            <a:prstDash val="dash"/>
          </a:ln>
        </p:spPr>
      </p:sp>
      <p:sp>
        <p:nvSpPr>
          <p:cNvPr id="36" name="Shape 34"/>
          <p:cNvSpPr/>
          <p:nvPr/>
        </p:nvSpPr>
        <p:spPr>
          <a:xfrm>
            <a:off x="6217920" y="3538728"/>
            <a:ext cx="2423160" cy="0"/>
          </a:xfrm>
          <a:prstGeom prst="line">
            <a:avLst/>
          </a:prstGeom>
          <a:noFill/>
          <a:ln w="9525">
            <a:solidFill>
              <a:srgbClr val="C7CDD2"/>
            </a:solidFill>
            <a:prstDash val="dash"/>
          </a:ln>
        </p:spPr>
      </p:sp>
      <p:sp>
        <p:nvSpPr>
          <p:cNvPr id="37" name="Shape 35"/>
          <p:cNvSpPr/>
          <p:nvPr/>
        </p:nvSpPr>
        <p:spPr>
          <a:xfrm>
            <a:off x="6217920" y="3831336"/>
            <a:ext cx="2423160" cy="0"/>
          </a:xfrm>
          <a:prstGeom prst="line">
            <a:avLst/>
          </a:prstGeom>
          <a:noFill/>
          <a:ln w="9525">
            <a:solidFill>
              <a:srgbClr val="C7CDD2"/>
            </a:solidFill>
            <a:prstDash val="dash"/>
          </a:ln>
        </p:spPr>
      </p:sp>
      <p:sp>
        <p:nvSpPr>
          <p:cNvPr id="38" name="Shape 36"/>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2E7D9A"/>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My data, in order: 4, 6, 8, 10, 12, 14, 15, 18, 22, 24, 28. There are 11 numbers.</a:t>
            </a:r>
            <a:endParaRPr lang="en-US" sz="1050" dirty="0"/>
          </a:p>
        </p:txBody>
      </p:sp>
      <p:sp>
        <p:nvSpPr>
          <p:cNvPr id="22" name="Shape 20"/>
          <p:cNvSpPr/>
          <p:nvPr/>
        </p:nvSpPr>
        <p:spPr>
          <a:xfrm>
            <a:off x="594360" y="1719072"/>
            <a:ext cx="274320" cy="274320"/>
          </a:xfrm>
          <a:prstGeom prst="ellipse">
            <a:avLst/>
          </a:prstGeom>
          <a:solidFill>
            <a:srgbClr val="2E7D9A"/>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The middle number is the 6th one, 14, so the median = 14.</a:t>
            </a:r>
            <a:endParaRPr lang="en-US" sz="1050" dirty="0"/>
          </a:p>
        </p:txBody>
      </p:sp>
      <p:sp>
        <p:nvSpPr>
          <p:cNvPr id="25" name="Shape 23"/>
          <p:cNvSpPr/>
          <p:nvPr/>
        </p:nvSpPr>
        <p:spPr>
          <a:xfrm>
            <a:off x="594360" y="2194560"/>
            <a:ext cx="274320" cy="274320"/>
          </a:xfrm>
          <a:prstGeom prst="ellipse">
            <a:avLst/>
          </a:prstGeom>
          <a:solidFill>
            <a:srgbClr val="2E7D9A"/>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The lower half is 4, 6, 8, 10, 12. Its middle is 8, so Q1 = 8.</a:t>
            </a:r>
            <a:endParaRPr lang="en-US" sz="1050" dirty="0"/>
          </a:p>
        </p:txBody>
      </p:sp>
      <p:sp>
        <p:nvSpPr>
          <p:cNvPr id="28" name="Shape 26"/>
          <p:cNvSpPr/>
          <p:nvPr/>
        </p:nvSpPr>
        <p:spPr>
          <a:xfrm>
            <a:off x="594360" y="2670048"/>
            <a:ext cx="274320" cy="274320"/>
          </a:xfrm>
          <a:prstGeom prst="ellipse">
            <a:avLst/>
          </a:prstGeom>
          <a:solidFill>
            <a:srgbClr val="2E7D9A"/>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The upper half is 15, 18, 22, 24, 28. Its middle is 22, so Q3 = 22.</a:t>
            </a:r>
            <a:endParaRPr lang="en-US" sz="1050" dirty="0"/>
          </a:p>
        </p:txBody>
      </p:sp>
      <p:sp>
        <p:nvSpPr>
          <p:cNvPr id="31" name="Shape 29"/>
          <p:cNvSpPr/>
          <p:nvPr/>
        </p:nvSpPr>
        <p:spPr>
          <a:xfrm>
            <a:off x="594360" y="3145536"/>
            <a:ext cx="274320" cy="274320"/>
          </a:xfrm>
          <a:prstGeom prst="ellipse">
            <a:avLst/>
          </a:prstGeom>
          <a:solidFill>
            <a:srgbClr val="2E7D9A"/>
          </a:solidFill>
          <a:ln/>
        </p:spPr>
      </p:sp>
      <p:sp>
        <p:nvSpPr>
          <p:cNvPr id="32" name="Text 30"/>
          <p:cNvSpPr/>
          <p:nvPr/>
        </p:nvSpPr>
        <p:spPr>
          <a:xfrm>
            <a:off x="594360" y="3145536"/>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5</a:t>
            </a:r>
            <a:endParaRPr lang="en-US" sz="1100" dirty="0"/>
          </a:p>
        </p:txBody>
      </p:sp>
      <p:sp>
        <p:nvSpPr>
          <p:cNvPr id="33" name="Text 31"/>
          <p:cNvSpPr/>
          <p:nvPr/>
        </p:nvSpPr>
        <p:spPr>
          <a:xfrm>
            <a:off x="978408" y="3090672"/>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The lowest is 4 and the highest is 28. I draw a box from 8 to 22, a line at 14, and whiskers out to 4 and 28.</a:t>
            </a:r>
            <a:endParaRPr lang="en-US" sz="1050" dirty="0"/>
          </a:p>
        </p:txBody>
      </p:sp>
      <p:sp>
        <p:nvSpPr>
          <p:cNvPr id="34" name="Shape 32"/>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6" name="Text 34"/>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7" name="Shape 35"/>
          <p:cNvSpPr/>
          <p:nvPr/>
        </p:nvSpPr>
        <p:spPr>
          <a:xfrm>
            <a:off x="4892040" y="1783080"/>
            <a:ext cx="3749040" cy="0"/>
          </a:xfrm>
          <a:prstGeom prst="line">
            <a:avLst/>
          </a:prstGeom>
          <a:noFill/>
          <a:ln w="9525">
            <a:solidFill>
              <a:srgbClr val="C7CDD2"/>
            </a:solidFill>
            <a:prstDash val="dash"/>
          </a:ln>
        </p:spPr>
      </p:sp>
      <p:sp>
        <p:nvSpPr>
          <p:cNvPr id="38" name="Shape 36"/>
          <p:cNvSpPr/>
          <p:nvPr/>
        </p:nvSpPr>
        <p:spPr>
          <a:xfrm>
            <a:off x="4892040" y="2112264"/>
            <a:ext cx="3749040" cy="0"/>
          </a:xfrm>
          <a:prstGeom prst="line">
            <a:avLst/>
          </a:prstGeom>
          <a:noFill/>
          <a:ln w="9525">
            <a:solidFill>
              <a:srgbClr val="C7CDD2"/>
            </a:solidFill>
            <a:prstDash val="dash"/>
          </a:ln>
        </p:spPr>
      </p:sp>
      <p:sp>
        <p:nvSpPr>
          <p:cNvPr id="39" name="Shape 37"/>
          <p:cNvSpPr/>
          <p:nvPr/>
        </p:nvSpPr>
        <p:spPr>
          <a:xfrm>
            <a:off x="4892040" y="2441448"/>
            <a:ext cx="3749040" cy="0"/>
          </a:xfrm>
          <a:prstGeom prst="line">
            <a:avLst/>
          </a:prstGeom>
          <a:noFill/>
          <a:ln w="9525">
            <a:solidFill>
              <a:srgbClr val="C7CDD2"/>
            </a:solidFill>
            <a:prstDash val="dash"/>
          </a:ln>
        </p:spPr>
      </p:sp>
      <p:sp>
        <p:nvSpPr>
          <p:cNvPr id="40" name="Shape 38"/>
          <p:cNvSpPr/>
          <p:nvPr/>
        </p:nvSpPr>
        <p:spPr>
          <a:xfrm>
            <a:off x="4892040" y="2770632"/>
            <a:ext cx="3749040" cy="0"/>
          </a:xfrm>
          <a:prstGeom prst="line">
            <a:avLst/>
          </a:prstGeom>
          <a:noFill/>
          <a:ln w="9525">
            <a:solidFill>
              <a:srgbClr val="C7CDD2"/>
            </a:solidFill>
            <a:prstDash val="dash"/>
          </a:ln>
        </p:spPr>
      </p:sp>
      <p:sp>
        <p:nvSpPr>
          <p:cNvPr id="41" name="Shape 39"/>
          <p:cNvSpPr/>
          <p:nvPr/>
        </p:nvSpPr>
        <p:spPr>
          <a:xfrm>
            <a:off x="4892040" y="3099816"/>
            <a:ext cx="3749040" cy="0"/>
          </a:xfrm>
          <a:prstGeom prst="line">
            <a:avLst/>
          </a:prstGeom>
          <a:noFill/>
          <a:ln w="9525">
            <a:solidFill>
              <a:srgbClr val="C7CDD2"/>
            </a:solidFill>
            <a:prstDash val="dash"/>
          </a:ln>
        </p:spPr>
      </p:sp>
      <p:sp>
        <p:nvSpPr>
          <p:cNvPr id="42" name="Shape 40"/>
          <p:cNvSpPr/>
          <p:nvPr/>
        </p:nvSpPr>
        <p:spPr>
          <a:xfrm>
            <a:off x="4892040" y="3429000"/>
            <a:ext cx="3749040" cy="0"/>
          </a:xfrm>
          <a:prstGeom prst="line">
            <a:avLst/>
          </a:prstGeom>
          <a:noFill/>
          <a:ln w="9525">
            <a:solidFill>
              <a:srgbClr val="C7CDD2"/>
            </a:solidFill>
            <a:prstDash val="dash"/>
          </a:ln>
        </p:spPr>
      </p:sp>
      <p:sp>
        <p:nvSpPr>
          <p:cNvPr id="43" name="Shape 41"/>
          <p:cNvSpPr/>
          <p:nvPr/>
        </p:nvSpPr>
        <p:spPr>
          <a:xfrm>
            <a:off x="4892040" y="3758184"/>
            <a:ext cx="3749040" cy="0"/>
          </a:xfrm>
          <a:prstGeom prst="line">
            <a:avLst/>
          </a:prstGeom>
          <a:noFill/>
          <a:ln w="9525">
            <a:solidFill>
              <a:srgbClr val="C7CDD2"/>
            </a:solidFill>
            <a:prstDash val="dash"/>
          </a:ln>
        </p:spPr>
      </p:sp>
      <p:sp>
        <p:nvSpPr>
          <p:cNvPr id="44" name="Shape 42"/>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Box Plot and Median.</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"The box always holds the middle 50% of the data, and the line inside the box is the median."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Box Plot, then solve it and make an answer key.</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Two box plots show: Team A has IQR = 8, Team B has IQR = 22. What does this tell you?</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A box plot shows: Min = 10, Q1 = 15, Median = 20, Q3 = 28, Max = 35. What is the interquartile range (IQR)?</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On a box plot, what does the line inside the box represent?</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Team A: Min=40, Q1=52, Med=60, Q3=68, Max=75. Team B: Min=35, Q1=55, Med=61, Q3=65, Max=80. A fan says Team B is better because they scored 80 once. Which team scores high more consistently?</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2E7D9A"/>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"The box always holds the middle 50% of the data, and the line inside the box is the median."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2E7D9A"/>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Box Plot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2E7D9A"/>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Box Plot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A box plot has Q1 = 20 and Q3 = 36. What is the IQR and what does it represent?</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IQR = 16; it is the spread of the middle 50% of the data</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IQR = 56; it is the total of Q1 and Q3</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IQR = 28; it is the median between Q1 and Q3</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IQR = 36; it is the value of Q3</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18</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make and read a box plot to summarize a data set.</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2E7D9A"/>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2E7D9A"/>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2E7D9A"/>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2E7D9A"/>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2E7D9A"/>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2E7D9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2E7D9A"/>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make and read a box plot to summarize a data set.</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2E7D9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2E7D9A"/>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my box plot using the words box plot, median, quartile, and interquartile range.</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The Wildcats' scores are 4, 6, 8, 10, 12, 14, 15, 18, 22, 24, 28. To build a box plot you need a five-number summary. What five numbers will you need?</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box plot</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median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quartile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interquartile range</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minimum</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As you draw the box from Q1 to Q3, what does the length of the box tell you about the players' scores?</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box plot</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median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quartile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interquartile range</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spread</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Team A: Min=40, Q1=52, Med=60, Q3=68, Max=75. Team B: Min=35, Q1=55, Med=61, Q3=65, Max=80. A fan says Team B is better because they scored 80 once. Which team scores high more consistently?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box plot</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median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quartile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interquartile range</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maximum</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Reflect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REFLECT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box plot has Q1 = 20 and Q3 = 36. What is the IQR, and what does it represent?</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interquartile range</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quartile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median</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box plot</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spread</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2E7D9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Display Data: Box Plots,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Box Plot</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Median</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Quartile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Interquartile Range</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Team Scoring Breakdown</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The basketball league wants to compare scoring across teams. Here are the points scored by each player on the Wildcats in their last game: 4, 6, 8, 10, 12, 14, 15, 18, 22, 24, 28. The league needs a quick visual that shows the spread, the middle 50%, and any high or low scorers. Time to build a box plot!</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are the lowest and highest scores?</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score is in the middle of the data?</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Are the scores bunched together or spread out?</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can you show the spread of all this data in one picture?</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does the 'middle half' of the data look like?</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2E7D9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6.DS.5</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8  ·  Lesson 8-5</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Box Plot</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Diagrama de caja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graph that shows how data is spread using five key numbers.</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Una gráfica que muestra cómo se reparten los datos con cinco números clave.</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A box from Q1 to Q3 with a line at the median, and whiskers from min to max</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Median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Mediana</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middle number that splits the data in half.</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El número del medio que divide los datos en dos mitades.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Data: 10, 15, 20, 25, 30 → median is 20 (the 3rd value)</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Quartile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Cuartil</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Numbers that split the data into four equal parts.</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Números que dividen los datos en cuatro partes iguales.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Data: 2, 4, 6, 8, 10, 12, 14 → Q1 = 4 (median of lower half), Q3 = 12 (median of upper half)</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Interquartile Range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Rango intercuartílico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The spread of the middle half of the data (Q3 − Q1).</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La extensión de la mitad central de los datos (Q3 − Q1).</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If Q1 = 12 and Q3 = 20, then IQR = 20 − 12 = 8 — the middle 50% spans 8 units</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Data distribution</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Distribución de datos</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How the data looks: where it sits and how spread out it is.</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Cómo se ven los datos: dónde están y qué tan separados están.</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A box plot where the median is centered in the box shows symmetric distribution</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8-5: Display Data: Box Plots</dc:title>
  <dc:subject>6.DS.5</dc:subject>
  <dc:creator>Neft Teacher</dc:creator>
  <cp:lastModifiedBy>Neft Teacher</cp:lastModifiedBy>
  <cp:revision>1</cp:revision>
  <dcterms:created xsi:type="dcterms:W3CDTF">2026-07-07T15:54:07Z</dcterms:created>
  <dcterms:modified xsi:type="dcterms:W3CDTF">2026-07-07T15:54:07Z</dcterms:modified>
</cp:coreProperties>
</file>