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 key — '12 less than a number g' means start with g and subtract 12: g − 12. The phrase 'less than' reverses the order — the number being subtracted FROM comes after 'less than.'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3749040" cy="5143500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Shape 1"/>
          <p:cNvSpPr/>
          <p:nvPr/>
        </p:nvSpPr>
        <p:spPr>
          <a:xfrm>
            <a:off x="2651760" y="-640080"/>
            <a:ext cx="2011680" cy="2011680"/>
          </a:xfrm>
          <a:prstGeom prst="ellipse">
            <a:avLst/>
          </a:prstGeom>
          <a:solidFill>
            <a:srgbClr val="7A5C8E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411480" y="365760"/>
            <a:ext cx="30175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411480" y="777240"/>
            <a:ext cx="13716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dirty="0">
                <a:solidFill>
                  <a:srgbClr val="000000"/>
                </a:solidFill>
              </a:rPr>
              <a:t>🎵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411480" y="1783080"/>
            <a:ext cx="30175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95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Write Algebraic Expressions</a:t>
            </a:r>
            <a:endParaRPr lang="en-US" sz="3000" dirty="0"/>
          </a:p>
        </p:txBody>
      </p:sp>
      <p:sp>
        <p:nvSpPr>
          <p:cNvPr id="7" name="Text 5"/>
          <p:cNvSpPr/>
          <p:nvPr/>
        </p:nvSpPr>
        <p:spPr>
          <a:xfrm>
            <a:off x="411480" y="4160520"/>
            <a:ext cx="118872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1000" dirty="0"/>
          </a:p>
        </p:txBody>
      </p:sp>
      <p:sp>
        <p:nvSpPr>
          <p:cNvPr id="8" name="Text 6"/>
          <p:cNvSpPr/>
          <p:nvPr/>
        </p:nvSpPr>
        <p:spPr>
          <a:xfrm>
            <a:off x="1691640" y="4160520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BFE6E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Unit 6  ·  Lesson 6-3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4023360" y="411480"/>
            <a:ext cx="4800600" cy="1417320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0" name="Text 8"/>
          <p:cNvSpPr/>
          <p:nvPr/>
        </p:nvSpPr>
        <p:spPr>
          <a:xfrm>
            <a:off x="4251960" y="548640"/>
            <a:ext cx="43891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Math Notebook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251960" y="1024128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Name:</a:t>
            </a:r>
            <a:endParaRPr lang="en-US" sz="1000" dirty="0"/>
          </a:p>
        </p:txBody>
      </p:sp>
      <p:sp>
        <p:nvSpPr>
          <p:cNvPr id="12" name="Shape 10"/>
          <p:cNvSpPr/>
          <p:nvPr/>
        </p:nvSpPr>
        <p:spPr>
          <a:xfrm>
            <a:off x="4983480" y="1207008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4251960" y="1280160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Date: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983480" y="1463040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4251960" y="1536192"/>
            <a:ext cx="73152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Period:</a:t>
            </a:r>
            <a:endParaRPr lang="en-US" sz="1000" dirty="0"/>
          </a:p>
        </p:txBody>
      </p:sp>
      <p:sp>
        <p:nvSpPr>
          <p:cNvPr id="16" name="Shape 14"/>
          <p:cNvSpPr/>
          <p:nvPr/>
        </p:nvSpPr>
        <p:spPr>
          <a:xfrm>
            <a:off x="4983480" y="1719072"/>
            <a:ext cx="3566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4023360" y="2011680"/>
            <a:ext cx="4800600" cy="1143000"/>
          </a:xfrm>
          <a:prstGeom prst="roundRect">
            <a:avLst>
              <a:gd name="adj" fmla="val 6400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206240" y="210312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Yo puedo…</a:t>
            </a:r>
            <a:endParaRPr lang="en-US" sz="1100" dirty="0"/>
          </a:p>
        </p:txBody>
      </p:sp>
      <p:sp>
        <p:nvSpPr>
          <p:cNvPr id="19" name="Text 17"/>
          <p:cNvSpPr/>
          <p:nvPr/>
        </p:nvSpPr>
        <p:spPr>
          <a:xfrm>
            <a:off x="4206240" y="2395728"/>
            <a:ext cx="4434840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algebraic expressions from words and real-world situations.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4023360" y="3291840"/>
            <a:ext cx="4800600" cy="1280160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1" name="Text 19"/>
          <p:cNvSpPr/>
          <p:nvPr/>
        </p:nvSpPr>
        <p:spPr>
          <a:xfrm>
            <a:off x="4206240" y="3383280"/>
            <a:ext cx="44348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WILL EXPLAIN…  </a:t>
            </a:r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/ Objetivo de lenguaje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4206240" y="3675888"/>
            <a:ext cx="4434840" cy="8412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expression using the words variable, coefficient, constant, and algebraic expression.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Sort It Out / Clasifícalo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10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2296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Read each word phrase and sort it into the correct algebraic expression.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2064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Card Bank — cut or sort these cards:</a:t>
            </a:r>
            <a:endParaRPr lang="en-US" sz="850" dirty="0"/>
          </a:p>
        </p:txBody>
      </p:sp>
      <p:sp>
        <p:nvSpPr>
          <p:cNvPr id="20" name="Text 18"/>
          <p:cNvSpPr/>
          <p:nvPr/>
        </p:nvSpPr>
        <p:spPr>
          <a:xfrm>
            <a:off x="59436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5 more than a number n → n + 5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236220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sum of 12 and a number x → 12 + x</a:t>
            </a:r>
            <a:endParaRPr lang="en-US" sz="900" dirty="0"/>
          </a:p>
        </p:txBody>
      </p:sp>
      <p:sp>
        <p:nvSpPr>
          <p:cNvPr id="22" name="Text 20"/>
          <p:cNvSpPr/>
          <p:nvPr/>
        </p:nvSpPr>
        <p:spPr>
          <a:xfrm>
            <a:off x="4130040" y="1481328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number y increased by 8 → y + 8</a:t>
            </a:r>
            <a:endParaRPr lang="en-US" sz="900" dirty="0"/>
          </a:p>
        </p:txBody>
      </p:sp>
      <p:sp>
        <p:nvSpPr>
          <p:cNvPr id="23" name="Text 21"/>
          <p:cNvSpPr/>
          <p:nvPr/>
        </p:nvSpPr>
        <p:spPr>
          <a:xfrm>
            <a:off x="59436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7 less than a number p → p − 7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236220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number w decreased by 3 → w − 3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4130040" y="1975104"/>
            <a:ext cx="1630680" cy="384048"/>
          </a:xfrm>
          <a:prstGeom prst="roundRect">
            <a:avLst>
              <a:gd name="adj" fmla="val 11905"/>
            </a:avLst>
          </a:prstGeom>
          <a:solidFill>
            <a:srgbClr val="FBEFD0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product of 4 and a number m → 4m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59436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Addition Expressions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236220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236220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Subtraction Expressions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4130040" y="2560320"/>
            <a:ext cx="1630680" cy="1965960"/>
          </a:xfrm>
          <a:prstGeom prst="roundRect">
            <a:avLst>
              <a:gd name="adj" fmla="val 2804"/>
            </a:avLst>
          </a:prstGeom>
          <a:solidFill>
            <a:srgbClr val="FFFFFF"/>
          </a:solidFill>
          <a:ln w="12700">
            <a:solidFill>
              <a:srgbClr val="7A5C8E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130040" y="2560320"/>
            <a:ext cx="1630680" cy="292608"/>
          </a:xfrm>
          <a:prstGeom prst="rect">
            <a:avLst/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Multiplication Expressions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3" name="Text 31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6217920" y="1097280"/>
            <a:ext cx="246888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 you turn words into an expression? Why does '12 less than a number g' become g − 12 and not 12 − g?</a:t>
            </a:r>
            <a:endParaRPr lang="en-US" sz="1000" dirty="0"/>
          </a:p>
        </p:txBody>
      </p:sp>
      <p:sp>
        <p:nvSpPr>
          <p:cNvPr id="35" name="Shape 33"/>
          <p:cNvSpPr/>
          <p:nvPr/>
        </p:nvSpPr>
        <p:spPr>
          <a:xfrm>
            <a:off x="6217920" y="274320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07238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340156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6217920" y="373075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6217920" y="40599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Error Analysis / Análisis de Errores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11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554480" cy="274320"/>
          </a:xfrm>
          <a:prstGeom prst="rect">
            <a:avLst>
              <a:gd name="adj" fmla="val 50000"/>
            </a:avLst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⚠ FIND THE ERROR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2286000" y="841248"/>
            <a:ext cx="33832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Find the Translation Error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188720"/>
            <a:ext cx="5120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classmate turned in the work below. One step has a mistake — find it, name it, fix it.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594360" y="1627632"/>
            <a:ext cx="5166360" cy="1517904"/>
          </a:xfrm>
          <a:prstGeom prst="roundRect">
            <a:avLst>
              <a:gd name="adj" fmla="val 3012"/>
            </a:avLst>
          </a:prstGeom>
          <a:solidFill>
            <a:srgbClr val="F4F1E8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20"/>
          <p:cNvSpPr/>
          <p:nvPr/>
        </p:nvSpPr>
        <p:spPr>
          <a:xfrm>
            <a:off x="713232" y="1691640"/>
            <a:ext cx="493776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work (contains an error):</a:t>
            </a:r>
            <a:endParaRPr lang="en-US" sz="800" dirty="0"/>
          </a:p>
        </p:txBody>
      </p:sp>
      <p:sp>
        <p:nvSpPr>
          <p:cNvPr id="23" name="Text 21"/>
          <p:cNvSpPr/>
          <p:nvPr/>
        </p:nvSpPr>
        <p:spPr>
          <a:xfrm>
            <a:off x="777240" y="1938528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Phrase: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less than a number g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777240" y="2322576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Student's expression: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12 − g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777240" y="2706624"/>
            <a:ext cx="489204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</a:t>
            </a:r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Reasoning:  </a:t>
            </a:r>
            <a:pPr indent="0" marL="0">
              <a:buNone/>
            </a:pPr>
            <a:r>
              <a:rPr lang="en-US" sz="950" b="1" dirty="0">
                <a:solidFill>
                  <a:srgbClr val="24323F"/>
                </a:solidFill>
                <a:latin typeface="Courier New" pitchFamily="34" charset="0"/>
                <a:ea typeface="Courier New" pitchFamily="34" charset="-122"/>
                <a:cs typeface="Courier New" pitchFamily="34" charset="-120"/>
              </a:rPr>
              <a:t>I see 'less than' so I subtract, and 12 comes first in the phrase.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594360" y="3282696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step has the error? Circle it above.</a:t>
            </a:r>
            <a:endParaRPr lang="en-US" sz="900" dirty="0"/>
          </a:p>
        </p:txBody>
      </p:sp>
      <p:sp>
        <p:nvSpPr>
          <p:cNvPr id="27" name="Shape 25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FCE6DE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C0392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🛠 Explain &amp; Fix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6217920" y="1097280"/>
            <a:ext cx="246888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mistake was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 because </a:t>
            </a:r>
            <a:pPr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___</a:t>
            </a:r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6217920" y="178308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207568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236829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3" name="Text 31"/>
          <p:cNvSpPr/>
          <p:nvPr/>
        </p:nvSpPr>
        <p:spPr>
          <a:xfrm>
            <a:off x="6217920" y="2788920"/>
            <a:ext cx="24688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Fix it — rewrite the step correctly: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6217920" y="324612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6217920" y="353872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6217920" y="383133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6217920" y="412394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Two-Column Notes / Notas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12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92608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Steps / Pasos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94360" y="124358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124358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78408" y="1188720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Tickets cost $12 each, plus a flat $50 venue fee. Let t be the number of tickets.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594360" y="171907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3" name="Text 21"/>
          <p:cNvSpPr/>
          <p:nvPr/>
        </p:nvSpPr>
        <p:spPr>
          <a:xfrm>
            <a:off x="594360" y="171907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978408" y="1664208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"$12 each ticket" means 12 times t, which I write as 12t.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219456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6" name="Text 24"/>
          <p:cNvSpPr/>
          <p:nvPr/>
        </p:nvSpPr>
        <p:spPr>
          <a:xfrm>
            <a:off x="594360" y="219456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78408" y="2139696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flat fee $50 is added once, so I add 50.</a:t>
            </a:r>
            <a:endParaRPr lang="en-US" sz="1050" dirty="0"/>
          </a:p>
        </p:txBody>
      </p:sp>
      <p:sp>
        <p:nvSpPr>
          <p:cNvPr id="28" name="Shape 26"/>
          <p:cNvSpPr/>
          <p:nvPr/>
        </p:nvSpPr>
        <p:spPr>
          <a:xfrm>
            <a:off x="594360" y="2670048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9" name="Text 27"/>
          <p:cNvSpPr/>
          <p:nvPr/>
        </p:nvSpPr>
        <p:spPr>
          <a:xfrm>
            <a:off x="594360" y="2670048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1100" dirty="0"/>
          </a:p>
        </p:txBody>
      </p:sp>
      <p:sp>
        <p:nvSpPr>
          <p:cNvPr id="30" name="Text 28"/>
          <p:cNvSpPr/>
          <p:nvPr/>
        </p:nvSpPr>
        <p:spPr>
          <a:xfrm>
            <a:off x="978408" y="2615184"/>
            <a:ext cx="34564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put them together: total revenue = 12t + 50.</a:t>
            </a:r>
            <a:endParaRPr lang="en-US" sz="1050" dirty="0"/>
          </a:p>
        </p:txBody>
      </p:sp>
      <p:sp>
        <p:nvSpPr>
          <p:cNvPr id="31" name="Shape 29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4709160" y="685800"/>
            <a:ext cx="4114800" cy="292608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My Example / Mi Ejemplo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4892040" y="1143000"/>
            <a:ext cx="37490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problem here, matching each step on the left:</a:t>
            </a:r>
            <a:endParaRPr lang="en-US" sz="950" dirty="0"/>
          </a:p>
        </p:txBody>
      </p:sp>
      <p:sp>
        <p:nvSpPr>
          <p:cNvPr id="34" name="Shape 32"/>
          <p:cNvSpPr/>
          <p:nvPr/>
        </p:nvSpPr>
        <p:spPr>
          <a:xfrm>
            <a:off x="4892040" y="178308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5" name="Shape 33"/>
          <p:cNvSpPr/>
          <p:nvPr/>
        </p:nvSpPr>
        <p:spPr>
          <a:xfrm>
            <a:off x="4892040" y="211226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244144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277063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8" name="Shape 36"/>
          <p:cNvSpPr/>
          <p:nvPr/>
        </p:nvSpPr>
        <p:spPr>
          <a:xfrm>
            <a:off x="4892040" y="3099816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9" name="Shape 37"/>
          <p:cNvSpPr/>
          <p:nvPr/>
        </p:nvSpPr>
        <p:spPr>
          <a:xfrm>
            <a:off x="4892040" y="342900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0" name="Shape 38"/>
          <p:cNvSpPr/>
          <p:nvPr/>
        </p:nvSpPr>
        <p:spPr>
          <a:xfrm>
            <a:off x="4892040" y="375818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41" name="Shape 39"/>
          <p:cNvSpPr/>
          <p:nvPr/>
        </p:nvSpPr>
        <p:spPr>
          <a:xfrm>
            <a:off x="4892040" y="4087368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Choice Board / Tablero de Opciones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13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40080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Choose ONE to show what you know:</a:t>
            </a:r>
            <a:endParaRPr lang="en-US" sz="1200" dirty="0"/>
          </a:p>
        </p:txBody>
      </p:sp>
      <p:sp>
        <p:nvSpPr>
          <p:cNvPr id="18" name="Shape 16"/>
          <p:cNvSpPr/>
          <p:nvPr/>
        </p:nvSpPr>
        <p:spPr>
          <a:xfrm>
            <a:off x="41148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4864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✏️</a:t>
            </a:r>
            <a:endParaRPr lang="en-US" sz="2600" dirty="0"/>
          </a:p>
        </p:txBody>
      </p:sp>
      <p:sp>
        <p:nvSpPr>
          <p:cNvPr id="20" name="Text 18"/>
          <p:cNvSpPr/>
          <p:nvPr/>
        </p:nvSpPr>
        <p:spPr>
          <a:xfrm>
            <a:off x="123444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Draw &amp; Label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9436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Sketch a model for today's problem. Label it using Variable and Algebraic Expression.</a:t>
            </a:r>
            <a:endParaRPr lang="en-US" sz="1000" dirty="0"/>
          </a:p>
        </p:txBody>
      </p:sp>
      <p:sp>
        <p:nvSpPr>
          <p:cNvPr id="22" name="Shape 20"/>
          <p:cNvSpPr/>
          <p:nvPr/>
        </p:nvSpPr>
        <p:spPr>
          <a:xfrm>
            <a:off x="4709160" y="105156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4846320" y="116128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💬</a:t>
            </a:r>
            <a:endParaRPr lang="en-US" sz="2600" dirty="0"/>
          </a:p>
        </p:txBody>
      </p:sp>
      <p:sp>
        <p:nvSpPr>
          <p:cNvPr id="24" name="Text 22"/>
          <p:cNvSpPr/>
          <p:nvPr/>
        </p:nvSpPr>
        <p:spPr>
          <a:xfrm>
            <a:off x="5532120" y="118872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It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4892040" y="170992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In 2–3 sentences, explain "Words like "each" or "per" mean multiply, and "plus" or "more than" mean add." in your own words.</a:t>
            </a:r>
            <a:endParaRPr lang="en-US" sz="1000" dirty="0"/>
          </a:p>
        </p:txBody>
      </p:sp>
      <p:sp>
        <p:nvSpPr>
          <p:cNvPr id="26" name="Shape 24"/>
          <p:cNvSpPr/>
          <p:nvPr/>
        </p:nvSpPr>
        <p:spPr>
          <a:xfrm>
            <a:off x="41148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4864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🧮</a:t>
            </a:r>
            <a:endParaRPr lang="en-US" sz="2600" dirty="0"/>
          </a:p>
        </p:txBody>
      </p:sp>
      <p:sp>
        <p:nvSpPr>
          <p:cNvPr id="28" name="Text 26"/>
          <p:cNvSpPr/>
          <p:nvPr/>
        </p:nvSpPr>
        <p:spPr>
          <a:xfrm>
            <a:off x="123444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Solve It</a:t>
            </a:r>
            <a:endParaRPr lang="en-US" sz="1300" dirty="0"/>
          </a:p>
        </p:txBody>
      </p:sp>
      <p:sp>
        <p:nvSpPr>
          <p:cNvPr id="29" name="Text 27"/>
          <p:cNvSpPr/>
          <p:nvPr/>
        </p:nvSpPr>
        <p:spPr>
          <a:xfrm>
            <a:off x="59436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Work one practice problem and show every step clearly.</a:t>
            </a:r>
            <a:endParaRPr lang="en-US" sz="1000" dirty="0"/>
          </a:p>
        </p:txBody>
      </p:sp>
      <p:sp>
        <p:nvSpPr>
          <p:cNvPr id="30" name="Shape 28"/>
          <p:cNvSpPr/>
          <p:nvPr/>
        </p:nvSpPr>
        <p:spPr>
          <a:xfrm>
            <a:off x="4709160" y="2834640"/>
            <a:ext cx="4114800" cy="1645920"/>
          </a:xfrm>
          <a:prstGeom prst="roundRect">
            <a:avLst>
              <a:gd name="adj" fmla="val 4444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1" name="Text 29"/>
          <p:cNvSpPr/>
          <p:nvPr/>
        </p:nvSpPr>
        <p:spPr>
          <a:xfrm>
            <a:off x="4846320" y="2944368"/>
            <a:ext cx="64008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dirty="0">
                <a:solidFill>
                  <a:srgbClr val="000000"/>
                </a:solidFill>
              </a:rPr>
              <a:t>🎯</a:t>
            </a:r>
            <a:endParaRPr lang="en-US" sz="2600" dirty="0"/>
          </a:p>
        </p:txBody>
      </p:sp>
      <p:sp>
        <p:nvSpPr>
          <p:cNvPr id="32" name="Text 30"/>
          <p:cNvSpPr/>
          <p:nvPr/>
        </p:nvSpPr>
        <p:spPr>
          <a:xfrm>
            <a:off x="5532120" y="2971800"/>
            <a:ext cx="31089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Create a Problem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4892040" y="3493008"/>
            <a:ext cx="374904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Write your own problem that uses Variable, then solve it and make an answer key.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Independent Practice / Práctica Independiente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46304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✍️ ON YOUR OWN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3444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1.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represents 'the product of 6 and a number n'?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777240" y="178308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Text 19"/>
          <p:cNvSpPr/>
          <p:nvPr/>
        </p:nvSpPr>
        <p:spPr>
          <a:xfrm>
            <a:off x="594360" y="219456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2.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represents '9 less than a number y'?</a:t>
            </a:r>
            <a:endParaRPr lang="en-US" sz="1050" dirty="0"/>
          </a:p>
        </p:txBody>
      </p:sp>
      <p:sp>
        <p:nvSpPr>
          <p:cNvPr id="22" name="Shape 20"/>
          <p:cNvSpPr/>
          <p:nvPr/>
        </p:nvSpPr>
        <p:spPr>
          <a:xfrm>
            <a:off x="777240" y="274320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3154680"/>
            <a:ext cx="5166360" cy="457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3. 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represents 'the sum of a number m and 15'?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777240" y="3703320"/>
            <a:ext cx="49834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217920" y="1097280"/>
            <a:ext cx="246888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studio charges a $25 setup fee plus $8 per recording hour. With h hours, what expression models the cost, and what does each part represent?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6217920" y="2834640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9" name="Shape 27"/>
          <p:cNvSpPr/>
          <p:nvPr/>
        </p:nvSpPr>
        <p:spPr>
          <a:xfrm>
            <a:off x="6217920" y="3163824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0" name="Shape 28"/>
          <p:cNvSpPr/>
          <p:nvPr/>
        </p:nvSpPr>
        <p:spPr>
          <a:xfrm>
            <a:off x="6217920" y="3493008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217920" y="3822192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2" name="Shape 30"/>
          <p:cNvSpPr/>
          <p:nvPr/>
        </p:nvSpPr>
        <p:spPr>
          <a:xfrm>
            <a:off x="6217920" y="4151376"/>
            <a:ext cx="24231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Think–Write–Respond / Piensa y Escribe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15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Use evidence from today's lesson to complete each frame.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411480" y="96012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05156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1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Explain the Rule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34416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key idea is "Words like "each" or "per" mean multiply, and "plus" or "more than" mean add." — and it works because ___.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594360" y="189280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411480" y="224028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33172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2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Because / But / So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94360" y="262432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Because Variable means ___, but a tricky part is ___, so I have to ___.</a:t>
            </a:r>
            <a:endParaRPr lang="en-US" sz="1050" dirty="0"/>
          </a:p>
        </p:txBody>
      </p:sp>
      <p:sp>
        <p:nvSpPr>
          <p:cNvPr id="25" name="Shape 23"/>
          <p:cNvSpPr/>
          <p:nvPr/>
        </p:nvSpPr>
        <p:spPr>
          <a:xfrm>
            <a:off x="594360" y="317296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411480" y="3520440"/>
            <a:ext cx="8412480" cy="1143000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7" name="Text 25"/>
          <p:cNvSpPr/>
          <p:nvPr/>
        </p:nvSpPr>
        <p:spPr>
          <a:xfrm>
            <a:off x="594360" y="3611880"/>
            <a:ext cx="8046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Frame 3 — </a:t>
            </a:r>
            <a:pPr indent="0" marL="0">
              <a:buNone/>
            </a:pPr>
            <a:r>
              <a:rPr lang="en-US" sz="11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Catch the Mistake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94360" y="3904488"/>
            <a:ext cx="80467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common mistake with Variable is ___. It happens because ___, and the fix is ___.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594360" y="4453128"/>
            <a:ext cx="804672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Exit Ticket / Boleto de Salida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411480" y="685800"/>
            <a:ext cx="41605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Reflection / Reflexión</a:t>
            </a:r>
            <a:endParaRPr lang="en-US" sz="1000" dirty="0"/>
          </a:p>
        </p:txBody>
      </p:sp>
      <p:sp>
        <p:nvSpPr>
          <p:cNvPr id="19" name="Text 17"/>
          <p:cNvSpPr/>
          <p:nvPr/>
        </p:nvSpPr>
        <p:spPr>
          <a:xfrm>
            <a:off x="594360" y="109728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 I learned that ___ because ___.</a:t>
            </a:r>
            <a:endParaRPr lang="en-US" sz="1100" dirty="0"/>
          </a:p>
        </p:txBody>
      </p:sp>
      <p:sp>
        <p:nvSpPr>
          <p:cNvPr id="20" name="Shape 18"/>
          <p:cNvSpPr/>
          <p:nvPr/>
        </p:nvSpPr>
        <p:spPr>
          <a:xfrm>
            <a:off x="594360" y="178308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1" name="Shape 19"/>
          <p:cNvSpPr/>
          <p:nvPr/>
        </p:nvSpPr>
        <p:spPr>
          <a:xfrm>
            <a:off x="594360" y="209397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2" name="Shape 20"/>
          <p:cNvSpPr/>
          <p:nvPr/>
        </p:nvSpPr>
        <p:spPr>
          <a:xfrm>
            <a:off x="594360" y="240487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Text 21"/>
          <p:cNvSpPr/>
          <p:nvPr/>
        </p:nvSpPr>
        <p:spPr>
          <a:xfrm>
            <a:off x="594360" y="2834640"/>
            <a:ext cx="37947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One thing I am still not sure about is ___.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594360" y="35204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594360" y="3831336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6" name="Shape 24"/>
          <p:cNvSpPr/>
          <p:nvPr/>
        </p:nvSpPr>
        <p:spPr>
          <a:xfrm>
            <a:off x="594360" y="4142232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7" name="Shape 25"/>
          <p:cNvSpPr/>
          <p:nvPr/>
        </p:nvSpPr>
        <p:spPr>
          <a:xfrm>
            <a:off x="4709160" y="685800"/>
            <a:ext cx="41148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8" name="Text 26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7324D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Quick Exit Ticket</a:t>
            </a:r>
            <a:endParaRPr lang="en-US" sz="1000" dirty="0"/>
          </a:p>
        </p:txBody>
      </p:sp>
      <p:sp>
        <p:nvSpPr>
          <p:cNvPr id="29" name="Text 27"/>
          <p:cNvSpPr/>
          <p:nvPr/>
        </p:nvSpPr>
        <p:spPr>
          <a:xfrm>
            <a:off x="4892040" y="1097280"/>
            <a:ext cx="3749040" cy="6400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1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Which expression represents '3 more than twice a number n'?</a:t>
            </a:r>
            <a:endParaRPr lang="en-US" sz="1050" dirty="0"/>
          </a:p>
        </p:txBody>
      </p:sp>
      <p:sp>
        <p:nvSpPr>
          <p:cNvPr id="30" name="Text 28"/>
          <p:cNvSpPr/>
          <p:nvPr/>
        </p:nvSpPr>
        <p:spPr>
          <a:xfrm>
            <a:off x="5029200" y="1783080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A.  2n + 3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5029200" y="2093976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B.  3n + 2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5029200" y="2404872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C.  2(n + 3)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5029200" y="2715768"/>
            <a:ext cx="35661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D.  2 + 3n</a:t>
            </a:r>
            <a:endParaRPr lang="en-US" sz="1000" dirty="0"/>
          </a:p>
        </p:txBody>
      </p:sp>
      <p:sp>
        <p:nvSpPr>
          <p:cNvPr id="34" name="Text 32"/>
          <p:cNvSpPr/>
          <p:nvPr/>
        </p:nvSpPr>
        <p:spPr>
          <a:xfrm>
            <a:off x="4892040" y="3163824"/>
            <a:ext cx="3749040" cy="502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Tier 2 — </a:t>
            </a:r>
            <a:pPr indent="0" marL="0">
              <a:buNone/>
            </a:pPr>
            <a:r>
              <a:rPr lang="en-US" sz="105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Explain how you know your answer is correct. Use at least one vocabulary word.</a:t>
            </a:r>
            <a:endParaRPr lang="en-US" sz="1050" dirty="0"/>
          </a:p>
        </p:txBody>
      </p:sp>
      <p:sp>
        <p:nvSpPr>
          <p:cNvPr id="35" name="Shape 33"/>
          <p:cNvSpPr/>
          <p:nvPr/>
        </p:nvSpPr>
        <p:spPr>
          <a:xfrm>
            <a:off x="4892040" y="3803904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6" name="Shape 34"/>
          <p:cNvSpPr/>
          <p:nvPr/>
        </p:nvSpPr>
        <p:spPr>
          <a:xfrm>
            <a:off x="4892040" y="4096512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7" name="Shape 35"/>
          <p:cNvSpPr/>
          <p:nvPr/>
        </p:nvSpPr>
        <p:spPr>
          <a:xfrm>
            <a:off x="4892040" y="4389120"/>
            <a:ext cx="37490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Goal Tracker / Seguimiento de Metas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58368"/>
            <a:ext cx="8412480" cy="502920"/>
          </a:xfrm>
          <a:prstGeom prst="roundRect">
            <a:avLst>
              <a:gd name="adj" fmla="val 14545"/>
            </a:avLst>
          </a:prstGeom>
          <a:solidFill>
            <a:srgbClr val="17324D"/>
          </a:solidFill>
          <a:ln/>
        </p:spPr>
      </p:sp>
      <p:sp>
        <p:nvSpPr>
          <p:cNvPr id="18" name="Text 16"/>
          <p:cNvSpPr/>
          <p:nvPr/>
        </p:nvSpPr>
        <p:spPr>
          <a:xfrm>
            <a:off x="640080" y="658368"/>
            <a:ext cx="795528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F2C15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Goal:  </a:t>
            </a:r>
            <a:pPr indent="0" marL="0">
              <a:buNone/>
            </a:pPr>
            <a:r>
              <a:rPr lang="en-US" sz="1100" dirty="0">
                <a:solidFill>
                  <a:srgbClr val="FFFFF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algebraic expressions from words and real-world situations.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41148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CE6D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113842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113842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2000" dirty="0"/>
          </a:p>
        </p:txBody>
      </p:sp>
      <p:sp>
        <p:nvSpPr>
          <p:cNvPr id="22" name="Text 20"/>
          <p:cNvSpPr/>
          <p:nvPr/>
        </p:nvSpPr>
        <p:spPr>
          <a:xfrm>
            <a:off x="45720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Not Yet</a:t>
            </a:r>
            <a:endParaRPr lang="en-US" sz="1150" dirty="0"/>
          </a:p>
        </p:txBody>
      </p:sp>
      <p:sp>
        <p:nvSpPr>
          <p:cNvPr id="23" name="Text 21"/>
          <p:cNvSpPr/>
          <p:nvPr/>
        </p:nvSpPr>
        <p:spPr>
          <a:xfrm>
            <a:off x="52120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need more help. This does not make sense to me yet.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45720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25" name="Shape 23"/>
          <p:cNvSpPr/>
          <p:nvPr/>
        </p:nvSpPr>
        <p:spPr>
          <a:xfrm>
            <a:off x="256032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FBEFD0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Shape 24"/>
          <p:cNvSpPr/>
          <p:nvPr/>
        </p:nvSpPr>
        <p:spPr>
          <a:xfrm>
            <a:off x="328726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328726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2000" dirty="0"/>
          </a:p>
        </p:txBody>
      </p:sp>
      <p:sp>
        <p:nvSpPr>
          <p:cNvPr id="28" name="Text 26"/>
          <p:cNvSpPr/>
          <p:nvPr/>
        </p:nvSpPr>
        <p:spPr>
          <a:xfrm>
            <a:off x="260604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Getting There</a:t>
            </a:r>
            <a:endParaRPr lang="en-US" sz="1150" dirty="0"/>
          </a:p>
        </p:txBody>
      </p:sp>
      <p:sp>
        <p:nvSpPr>
          <p:cNvPr id="29" name="Text 27"/>
          <p:cNvSpPr/>
          <p:nvPr/>
        </p:nvSpPr>
        <p:spPr>
          <a:xfrm>
            <a:off x="267004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understand the idea but I make mistakes when I work.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260604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1" name="Shape 29"/>
          <p:cNvSpPr/>
          <p:nvPr/>
        </p:nvSpPr>
        <p:spPr>
          <a:xfrm>
            <a:off x="470916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DFF2EE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Shape 30"/>
          <p:cNvSpPr/>
          <p:nvPr/>
        </p:nvSpPr>
        <p:spPr>
          <a:xfrm>
            <a:off x="543610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3" name="Text 31"/>
          <p:cNvSpPr/>
          <p:nvPr/>
        </p:nvSpPr>
        <p:spPr>
          <a:xfrm>
            <a:off x="543610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2000" dirty="0"/>
          </a:p>
        </p:txBody>
      </p:sp>
      <p:sp>
        <p:nvSpPr>
          <p:cNvPr id="34" name="Text 32"/>
          <p:cNvSpPr/>
          <p:nvPr/>
        </p:nvSpPr>
        <p:spPr>
          <a:xfrm>
            <a:off x="475488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Got It!</a:t>
            </a:r>
            <a:endParaRPr lang="en-US" sz="1150" dirty="0"/>
          </a:p>
        </p:txBody>
      </p:sp>
      <p:sp>
        <p:nvSpPr>
          <p:cNvPr id="35" name="Text 33"/>
          <p:cNvSpPr/>
          <p:nvPr/>
        </p:nvSpPr>
        <p:spPr>
          <a:xfrm>
            <a:off x="481888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solve problems on my own and explain my thinking.</a:t>
            </a:r>
            <a:endParaRPr lang="en-US" sz="900" dirty="0"/>
          </a:p>
        </p:txBody>
      </p:sp>
      <p:sp>
        <p:nvSpPr>
          <p:cNvPr id="36" name="Text 34"/>
          <p:cNvSpPr/>
          <p:nvPr/>
        </p:nvSpPr>
        <p:spPr>
          <a:xfrm>
            <a:off x="475488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37" name="Shape 35"/>
          <p:cNvSpPr/>
          <p:nvPr/>
        </p:nvSpPr>
        <p:spPr>
          <a:xfrm>
            <a:off x="6858000" y="1371600"/>
            <a:ext cx="1965960" cy="2377440"/>
          </a:xfrm>
          <a:prstGeom prst="roundRect">
            <a:avLst>
              <a:gd name="adj" fmla="val 3721"/>
            </a:avLst>
          </a:prstGeom>
          <a:solidFill>
            <a:srgbClr val="EAF2F1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8" name="Shape 36"/>
          <p:cNvSpPr/>
          <p:nvPr/>
        </p:nvSpPr>
        <p:spPr>
          <a:xfrm>
            <a:off x="7584948" y="1508760"/>
            <a:ext cx="512064" cy="512064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39" name="Text 37"/>
          <p:cNvSpPr/>
          <p:nvPr/>
        </p:nvSpPr>
        <p:spPr>
          <a:xfrm>
            <a:off x="7584948" y="1508760"/>
            <a:ext cx="512064" cy="5120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2000" dirty="0"/>
          </a:p>
        </p:txBody>
      </p:sp>
      <p:sp>
        <p:nvSpPr>
          <p:cNvPr id="40" name="Text 38"/>
          <p:cNvSpPr/>
          <p:nvPr/>
        </p:nvSpPr>
        <p:spPr>
          <a:xfrm>
            <a:off x="6903720" y="2148840"/>
            <a:ext cx="1874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Can Teach It</a:t>
            </a:r>
            <a:endParaRPr lang="en-US" sz="1150" dirty="0"/>
          </a:p>
        </p:txBody>
      </p:sp>
      <p:sp>
        <p:nvSpPr>
          <p:cNvPr id="41" name="Text 39"/>
          <p:cNvSpPr/>
          <p:nvPr/>
        </p:nvSpPr>
        <p:spPr>
          <a:xfrm>
            <a:off x="6967728" y="2514600"/>
            <a:ext cx="1746504" cy="1051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9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clearly teach this strategy to a classmate.</a:t>
            </a:r>
            <a:endParaRPr lang="en-US" sz="900" dirty="0"/>
          </a:p>
        </p:txBody>
      </p:sp>
      <p:sp>
        <p:nvSpPr>
          <p:cNvPr id="42" name="Text 40"/>
          <p:cNvSpPr/>
          <p:nvPr/>
        </p:nvSpPr>
        <p:spPr>
          <a:xfrm>
            <a:off x="6903720" y="3520440"/>
            <a:ext cx="187452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8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○ circle me</a:t>
            </a:r>
            <a:endParaRPr lang="en-US" sz="800" dirty="0"/>
          </a:p>
        </p:txBody>
      </p:sp>
      <p:sp>
        <p:nvSpPr>
          <p:cNvPr id="43" name="Shape 41"/>
          <p:cNvSpPr/>
          <p:nvPr/>
        </p:nvSpPr>
        <p:spPr>
          <a:xfrm>
            <a:off x="411480" y="3977640"/>
            <a:ext cx="8412480" cy="685800"/>
          </a:xfrm>
          <a:prstGeom prst="roundRect">
            <a:avLst>
              <a:gd name="adj" fmla="val 10667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44" name="Text 42"/>
          <p:cNvSpPr/>
          <p:nvPr/>
        </p:nvSpPr>
        <p:spPr>
          <a:xfrm>
            <a:off x="640080" y="3977640"/>
            <a:ext cx="795528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7A5C8E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My next step:  </a:t>
            </a:r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 move up one level, I will ___.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Learning Objectives / Objetivos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800" dirty="0"/>
          </a:p>
        </p:txBody>
      </p:sp>
      <p:sp>
        <p:nvSpPr>
          <p:cNvPr id="17" name="Text 15"/>
          <p:cNvSpPr/>
          <p:nvPr/>
        </p:nvSpPr>
        <p:spPr>
          <a:xfrm>
            <a:off x="411480" y="603504"/>
            <a:ext cx="84124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Today's goals — what I will know and be able to say: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411480" y="100584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9" name="Text 17"/>
          <p:cNvSpPr/>
          <p:nvPr/>
        </p:nvSpPr>
        <p:spPr>
          <a:xfrm>
            <a:off x="594360" y="117043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CONTENT OBJECTIVE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2651760" y="117043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Yo puedo…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640080" y="157276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8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write algebraic expressions from words and real-world situations.</a:t>
            </a:r>
            <a:endParaRPr lang="en-US" sz="1800" dirty="0"/>
          </a:p>
        </p:txBody>
      </p:sp>
      <p:sp>
        <p:nvSpPr>
          <p:cNvPr id="22" name="Shape 20"/>
          <p:cNvSpPr/>
          <p:nvPr/>
        </p:nvSpPr>
        <p:spPr>
          <a:xfrm>
            <a:off x="411480" y="2788920"/>
            <a:ext cx="8412480" cy="1600200"/>
          </a:xfrm>
          <a:prstGeom prst="roundRect">
            <a:avLst>
              <a:gd name="adj" fmla="val 4571"/>
            </a:avLst>
          </a:prstGeom>
          <a:solidFill>
            <a:srgbClr val="FBEFD0"/>
          </a:solidFill>
          <a:ln w="12700">
            <a:solidFill>
              <a:srgbClr val="F2C15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3" name="Text 21"/>
          <p:cNvSpPr/>
          <p:nvPr/>
        </p:nvSpPr>
        <p:spPr>
          <a:xfrm>
            <a:off x="594360" y="2953512"/>
            <a:ext cx="192024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LANGUAGE OBJECTIVE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2651760" y="2953512"/>
            <a:ext cx="60350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I can explain…  </a:t>
            </a:r>
            <a:pPr indent="0" marL="0">
              <a:buNone/>
            </a:pPr>
            <a:r>
              <a:rPr lang="en-US" sz="1100" i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Puedo explicar…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640080" y="3355848"/>
            <a:ext cx="795528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5000"/>
              </a:lnSpc>
              <a:buNone/>
            </a:pPr>
            <a:r>
              <a:rPr lang="en-US" sz="17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 can explain my expression using the words variable, coefficient, constant, and algebraic expression.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Launch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LAUNCH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Tickets cost $12 each with a flat $50 venue fee. If t is the number of tickets, how would you write an expression for total revenue, and which part changes with the crowd?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Constant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Algebraic Expression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Explore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4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EXPLORE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How do you turn words into an expression? Why does '12 less than a number g' become g − 12 and not 12 − g?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Algebraic Expression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Constant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Connect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5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CONNECT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 studio charges a $25 setup fee plus $8 per recording hour. With h hours, what expression models the cost, and what does each part represent?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Constant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Algebraic Expression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Turn &amp; Talk · Practice / Comenta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57784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68680"/>
            <a:ext cx="2194560" cy="310896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PRACTICE DISCUSSION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594360" y="1280160"/>
            <a:ext cx="521208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Talk with your partner. Use full sentences and math words.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594360" y="1627632"/>
            <a:ext cx="5212080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During practice on Write Algebraic Expressions, what strategy did you use when a problem felt tricky?</a:t>
            </a:r>
            <a:endParaRPr lang="en-US" sz="1400" dirty="0"/>
          </a:p>
        </p:txBody>
      </p:sp>
      <p:sp>
        <p:nvSpPr>
          <p:cNvPr id="21" name="Text 19"/>
          <p:cNvSpPr/>
          <p:nvPr/>
        </p:nvSpPr>
        <p:spPr>
          <a:xfrm>
            <a:off x="594360" y="3703320"/>
            <a:ext cx="521208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partner talk here: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4114800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4407408"/>
            <a:ext cx="521208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6080760" y="685800"/>
            <a:ext cx="2697480" cy="4023360"/>
          </a:xfrm>
          <a:prstGeom prst="roundRect">
            <a:avLst>
              <a:gd name="adj" fmla="val 2712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5" name="Text 23"/>
          <p:cNvSpPr/>
          <p:nvPr/>
        </p:nvSpPr>
        <p:spPr>
          <a:xfrm>
            <a:off x="6080760" y="685800"/>
            <a:ext cx="269748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✏️ Sentence starters</a:t>
            </a:r>
            <a:endParaRPr lang="en-US" sz="1000" dirty="0"/>
          </a:p>
        </p:txBody>
      </p:sp>
      <p:sp>
        <p:nvSpPr>
          <p:cNvPr id="26" name="Text 24"/>
          <p:cNvSpPr/>
          <p:nvPr/>
        </p:nvSpPr>
        <p:spPr>
          <a:xfrm>
            <a:off x="6263640" y="1051560"/>
            <a:ext cx="237744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think ___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I agree/disagree because ___.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My evidence is ___.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6080760" y="2423160"/>
            <a:ext cx="269748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📚 Word bank</a:t>
            </a:r>
            <a:endParaRPr lang="en-US" sz="1000" dirty="0"/>
          </a:p>
        </p:txBody>
      </p:sp>
      <p:sp>
        <p:nvSpPr>
          <p:cNvPr id="28" name="Text 26"/>
          <p:cNvSpPr/>
          <p:nvPr/>
        </p:nvSpPr>
        <p:spPr>
          <a:xfrm>
            <a:off x="62636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Variable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7520940" y="2788920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Algebraic Expression</a:t>
            </a:r>
            <a:endParaRPr lang="en-US" sz="900" dirty="0"/>
          </a:p>
        </p:txBody>
      </p:sp>
      <p:sp>
        <p:nvSpPr>
          <p:cNvPr id="30" name="Text 28"/>
          <p:cNvSpPr/>
          <p:nvPr/>
        </p:nvSpPr>
        <p:spPr>
          <a:xfrm>
            <a:off x="62636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Coefficient</a:t>
            </a:r>
            <a:endParaRPr lang="en-US" sz="900" dirty="0"/>
          </a:p>
        </p:txBody>
      </p:sp>
      <p:sp>
        <p:nvSpPr>
          <p:cNvPr id="31" name="Text 29"/>
          <p:cNvSpPr/>
          <p:nvPr/>
        </p:nvSpPr>
        <p:spPr>
          <a:xfrm>
            <a:off x="7520940" y="3227832"/>
            <a:ext cx="1120140" cy="329184"/>
          </a:xfrm>
          <a:prstGeom prst="roundRect">
            <a:avLst>
              <a:gd name="adj" fmla="val 13889"/>
            </a:avLst>
          </a:prstGeom>
          <a:solidFill>
            <a:srgbClr val="FFFFFF"/>
          </a:solidFill>
          <a:ln w="12700">
            <a:solidFill>
              <a:srgbClr val="D6DBDF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Constant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Be Curious / Sé Curioso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7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416052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3716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VISUAL PROMPT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207008"/>
            <a:ext cx="3794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Concert Planner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594360" y="1508760"/>
            <a:ext cx="379476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You're planning a concert at the music studio. Tickets cost $12 each, and there's a flat $50 venue fee no matter how many people attend. If t represents the number of tickets sold, how would you write an expression for the total revenue?</a:t>
            </a:r>
            <a:endParaRPr lang="en-US" sz="1150" dirty="0"/>
          </a:p>
        </p:txBody>
      </p:sp>
      <p:sp>
        <p:nvSpPr>
          <p:cNvPr id="21" name="Text 19"/>
          <p:cNvSpPr/>
          <p:nvPr/>
        </p:nvSpPr>
        <p:spPr>
          <a:xfrm>
            <a:off x="594360" y="3154680"/>
            <a:ext cx="36576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Jot your first idea: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594360" y="356616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3" name="Shape 21"/>
          <p:cNvSpPr/>
          <p:nvPr/>
        </p:nvSpPr>
        <p:spPr>
          <a:xfrm>
            <a:off x="594360" y="388620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4" name="Shape 22"/>
          <p:cNvSpPr/>
          <p:nvPr/>
        </p:nvSpPr>
        <p:spPr>
          <a:xfrm>
            <a:off x="594360" y="4206240"/>
            <a:ext cx="379476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25" name="Shape 23"/>
          <p:cNvSpPr/>
          <p:nvPr/>
        </p:nvSpPr>
        <p:spPr>
          <a:xfrm>
            <a:off x="4709160" y="685800"/>
            <a:ext cx="4114800" cy="1920240"/>
          </a:xfrm>
          <a:prstGeom prst="roundRect">
            <a:avLst>
              <a:gd name="adj" fmla="val 381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6" name="Text 24"/>
          <p:cNvSpPr/>
          <p:nvPr/>
        </p:nvSpPr>
        <p:spPr>
          <a:xfrm>
            <a:off x="4709160" y="685800"/>
            <a:ext cx="411480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👁  I Notice…</a:t>
            </a:r>
            <a:endParaRPr lang="en-US" sz="1000" dirty="0"/>
          </a:p>
        </p:txBody>
      </p:sp>
      <p:sp>
        <p:nvSpPr>
          <p:cNvPr id="27" name="Text 25"/>
          <p:cNvSpPr/>
          <p:nvPr/>
        </p:nvSpPr>
        <p:spPr>
          <a:xfrm>
            <a:off x="4892040" y="1051560"/>
            <a:ext cx="374904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value changes depending on how many people come?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stays the same no matter the number of tickets?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would you calculate the total if 10 tickets are sold?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709160" y="2743200"/>
            <a:ext cx="4114800" cy="1965960"/>
          </a:xfrm>
          <a:prstGeom prst="roundRect">
            <a:avLst>
              <a:gd name="adj" fmla="val 3721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9" name="Text 27"/>
          <p:cNvSpPr/>
          <p:nvPr/>
        </p:nvSpPr>
        <p:spPr>
          <a:xfrm>
            <a:off x="4709160" y="2743200"/>
            <a:ext cx="4114800" cy="274320"/>
          </a:xfrm>
          <a:prstGeom prst="rect">
            <a:avLst/>
          </a:prstGeom>
          <a:solidFill>
            <a:srgbClr val="F2C15B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💭  I Wonder…</a:t>
            </a:r>
            <a:endParaRPr lang="en-US" sz="1000" dirty="0"/>
          </a:p>
        </p:txBody>
      </p:sp>
      <p:sp>
        <p:nvSpPr>
          <p:cNvPr id="30" name="Text 28"/>
          <p:cNvSpPr/>
          <p:nvPr/>
        </p:nvSpPr>
        <p:spPr>
          <a:xfrm>
            <a:off x="4892040" y="3108960"/>
            <a:ext cx="374904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What if there were two different ticket prices — regular and VIP?</a:t>
            </a:r>
            <a:endParaRPr lang="en-US" sz="10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10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•  How many tickets would need to be sold to earn $200?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Vocabulary / Vocabulario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8</a:t>
            </a:r>
            <a:endParaRPr lang="en-US" sz="8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411480" y="685800"/>
          <a:ext cx="8412480" cy="914400"/>
        </p:xfrm>
        <a:graphic>
          <a:graphicData uri="http://schemas.openxmlformats.org/drawingml/2006/table">
            <a:tbl>
              <a:tblPr/>
              <a:tblGrid>
                <a:gridCol w="2103120"/>
                <a:gridCol w="4114800"/>
                <a:gridCol w="2194560"/>
              </a:tblGrid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Term / Término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Meaning / Significado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Outfit" pitchFamily="34" charset="0"/>
                          <a:ea typeface="Outfit" pitchFamily="34" charset="-122"/>
                          <a:cs typeface="Outfit" pitchFamily="34" charset="-120"/>
                        </a:rPr>
                        <a:t>Example / Ejemplo</a:t>
                      </a:r>
                      <a:endParaRPr lang="en-US" sz="1000" dirty="0">
                        <a:latin typeface="Outfit" charset="0"/>
                        <a:ea typeface="Outfit" charset="0"/>
                        <a:cs typeface="Outfit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7324D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Variable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letter that stands for a number that is unknown or can change.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letra que representa un número desconocido o que puede cambiar.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5t + 20, t could be hours worked — if t = 3, the expression equals 35; if t = 8, it equals 60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Algebraic Expression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Expresión algebraica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math phrase that has at least one letter.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Una frase matemática que tiene al menos una letra.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3n + 7 means 'triple a number, then add 7' — it has a variable (n), a coefficient (3), and a constant (7)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Coefficient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Coeficiente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The number in front of a letter, like the 3 in 3x.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El número frente a una letra, como el 3 en 3x.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8x, the coefficient 8 means '8 groups of x' — if x = 3, then 8x = 8 × 3 = 24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Constant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Constante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A number on its own that does not change.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Un número solo que no cambia.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In 3n + 7, the 7 never changes no matter what n is — like a flat fee that stays the same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4F1E8"/>
                    </a:solidFill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50" b="1" dirty="0">
                          <a:solidFill>
                            <a:srgbClr val="17324D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Like terms</a:t>
                      </a:r>
                      <a:pPr indent="0" marL="0">
                        <a:buNone/>
                      </a:pP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semejantes</a:t>
                      </a:r>
                      <a:endParaRPr lang="en-US" sz="95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Terms with the same letter, like 2x and 5x.</a:t>
                      </a:r>
                      <a:pPr indent="0" marL="0">
                        <a:buNone/>
                      </a:pP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  <a:p>
                      <a:pPr indent="0" marL="0">
                        <a:buNone/>
                      </a:pPr>
                      <a:r>
                        <a:rPr lang="en-US" sz="850" i="1" dirty="0">
                          <a:solidFill>
                            <a:srgbClr val="8A96A3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Términos con la misma letra, como 2x y 5x.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900" i="1" dirty="0">
                          <a:solidFill>
                            <a:srgbClr val="24323F"/>
                          </a:solidFill>
                          <a:latin typeface="Hanken Grotesk" pitchFamily="34" charset="0"/>
                          <a:ea typeface="Hanken Grotesk" pitchFamily="34" charset="-122"/>
                          <a:cs typeface="Hanken Grotesk" pitchFamily="34" charset="-120"/>
                        </a:rPr>
                        <a:t>4x + 2x = 6x (like terms, same variable); but 4x + 2y cannot be combined (different variables)</a:t>
                      </a:r>
                      <a:endParaRPr lang="en-US" sz="900" dirty="0">
                        <a:latin typeface="Hanken Grotesk" charset="0"/>
                        <a:ea typeface="Hanken Grotesk" charset="0"/>
                        <a:cs typeface="Hanken Grotesk" charset="0"/>
                      </a:endParaRPr>
                    </a:p>
                  </a:txBody>
                  <a:tcPr marL="91440" marR="91440" marT="45720" marB="45720" anchor="ctr">
                    <a:lnL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6DBD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8" name="Text 15"/>
          <p:cNvSpPr/>
          <p:nvPr/>
        </p:nvSpPr>
        <p:spPr>
          <a:xfrm>
            <a:off x="411480" y="3520440"/>
            <a:ext cx="841248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Coefficient — example vs. non-example:</a:t>
            </a:r>
            <a:endParaRPr lang="en-US" sz="950" dirty="0"/>
          </a:p>
        </p:txBody>
      </p:sp>
      <p:sp>
        <p:nvSpPr>
          <p:cNvPr id="19" name="Shape 16"/>
          <p:cNvSpPr/>
          <p:nvPr/>
        </p:nvSpPr>
        <p:spPr>
          <a:xfrm>
            <a:off x="41148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E7F6F4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52120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1FA6A2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✓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7 in 7n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It is the number multiplied by the variable n.</a:t>
            </a:r>
            <a:endParaRPr lang="en-US" sz="900" dirty="0"/>
          </a:p>
        </p:txBody>
      </p:sp>
      <p:sp>
        <p:nvSpPr>
          <p:cNvPr id="21" name="Shape 18"/>
          <p:cNvSpPr/>
          <p:nvPr/>
        </p:nvSpPr>
        <p:spPr>
          <a:xfrm>
            <a:off x="4663440" y="3813048"/>
            <a:ext cx="4114800" cy="457200"/>
          </a:xfrm>
          <a:prstGeom prst="roundRect">
            <a:avLst>
              <a:gd name="adj" fmla="val 10000"/>
            </a:avLst>
          </a:prstGeom>
          <a:solidFill>
            <a:srgbClr val="FDECEA"/>
          </a:solidFill>
          <a:ln w="12700">
            <a:solidFill>
              <a:srgbClr val="E2A39B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22" name="Text 19"/>
          <p:cNvSpPr/>
          <p:nvPr/>
        </p:nvSpPr>
        <p:spPr>
          <a:xfrm>
            <a:off x="4773168" y="3813048"/>
            <a:ext cx="38953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C0392B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✗ </a:t>
            </a:r>
            <a:pPr indent="0" marL="0">
              <a:buNone/>
            </a:pPr>
            <a:r>
              <a:rPr lang="en-US" sz="900" b="1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The n in 7n  </a:t>
            </a:r>
            <a:pPr indent="0" marL="0">
              <a:buNone/>
            </a:pPr>
            <a:r>
              <a:rPr lang="en-US" sz="80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n is the variable, not the coefficient.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7F4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475488"/>
          </a:xfrm>
          <a:prstGeom prst="rect">
            <a:avLst/>
          </a:prstGeom>
          <a:solidFill>
            <a:srgbClr val="17324D"/>
          </a:solidFill>
          <a:ln/>
        </p:spPr>
      </p:sp>
      <p:sp>
        <p:nvSpPr>
          <p:cNvPr id="3" name="Text 1"/>
          <p:cNvSpPr/>
          <p:nvPr/>
        </p:nvSpPr>
        <p:spPr>
          <a:xfrm>
            <a:off x="274320" y="0"/>
            <a:ext cx="219456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b="1" spc="100" kern="0" dirty="0">
                <a:solidFill>
                  <a:srgbClr val="BFE6E2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NEFT TEACHER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1737360" y="0"/>
            <a:ext cx="5120640" cy="47548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Guided Practice / Práctica Guiada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7360920" y="100584"/>
            <a:ext cx="91440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6.AT.6a</a:t>
            </a:r>
            <a:endParaRPr lang="en-US" sz="900" dirty="0"/>
          </a:p>
        </p:txBody>
      </p:sp>
      <p:sp>
        <p:nvSpPr>
          <p:cNvPr id="6" name="Shape 4"/>
          <p:cNvSpPr/>
          <p:nvPr/>
        </p:nvSpPr>
        <p:spPr>
          <a:xfrm>
            <a:off x="73152" y="68580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7" name="Shape 5"/>
          <p:cNvSpPr/>
          <p:nvPr/>
        </p:nvSpPr>
        <p:spPr>
          <a:xfrm>
            <a:off x="73152" y="116128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8" name="Shape 6"/>
          <p:cNvSpPr/>
          <p:nvPr/>
        </p:nvSpPr>
        <p:spPr>
          <a:xfrm>
            <a:off x="73152" y="163677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9" name="Shape 7"/>
          <p:cNvSpPr/>
          <p:nvPr/>
        </p:nvSpPr>
        <p:spPr>
          <a:xfrm>
            <a:off x="73152" y="211226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0" name="Shape 8"/>
          <p:cNvSpPr/>
          <p:nvPr/>
        </p:nvSpPr>
        <p:spPr>
          <a:xfrm>
            <a:off x="73152" y="2587752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1" name="Shape 9"/>
          <p:cNvSpPr/>
          <p:nvPr/>
        </p:nvSpPr>
        <p:spPr>
          <a:xfrm>
            <a:off x="73152" y="3063240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2" name="Shape 10"/>
          <p:cNvSpPr/>
          <p:nvPr/>
        </p:nvSpPr>
        <p:spPr>
          <a:xfrm>
            <a:off x="73152" y="3538728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3" name="Shape 11"/>
          <p:cNvSpPr/>
          <p:nvPr/>
        </p:nvSpPr>
        <p:spPr>
          <a:xfrm>
            <a:off x="73152" y="4014216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4" name="Shape 12"/>
          <p:cNvSpPr/>
          <p:nvPr/>
        </p:nvSpPr>
        <p:spPr>
          <a:xfrm>
            <a:off x="73152" y="4489704"/>
            <a:ext cx="109728" cy="109728"/>
          </a:xfrm>
          <a:prstGeom prst="ellipse">
            <a:avLst/>
          </a:prstGeom>
          <a:solidFill>
            <a:srgbClr val="CBD3D9"/>
          </a:solidFill>
          <a:ln/>
        </p:spPr>
      </p:sp>
      <p:sp>
        <p:nvSpPr>
          <p:cNvPr id="15" name="Text 13"/>
          <p:cNvSpPr/>
          <p:nvPr/>
        </p:nvSpPr>
        <p:spPr>
          <a:xfrm>
            <a:off x="274320" y="4850892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Reveal Math Grade 6  ·  Unit 6  ·  Lesson 6-3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8412480" y="4850892"/>
            <a:ext cx="4572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b="1" dirty="0">
                <a:solidFill>
                  <a:srgbClr val="8A96A3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9</a:t>
            </a:r>
            <a:endParaRPr lang="en-US" sz="800" dirty="0"/>
          </a:p>
        </p:txBody>
      </p:sp>
      <p:sp>
        <p:nvSpPr>
          <p:cNvPr id="17" name="Shape 15"/>
          <p:cNvSpPr/>
          <p:nvPr/>
        </p:nvSpPr>
        <p:spPr>
          <a:xfrm>
            <a:off x="411480" y="685800"/>
            <a:ext cx="5486400" cy="4023360"/>
          </a:xfrm>
          <a:prstGeom prst="roundRect">
            <a:avLst>
              <a:gd name="adj" fmla="val 1818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18" name="Text 16"/>
          <p:cNvSpPr/>
          <p:nvPr/>
        </p:nvSpPr>
        <p:spPr>
          <a:xfrm>
            <a:off x="594360" y="841248"/>
            <a:ext cx="1737360" cy="274320"/>
          </a:xfrm>
          <a:prstGeom prst="rect">
            <a:avLst>
              <a:gd name="adj" fmla="val 50000"/>
            </a:avLst>
          </a:prstGeom>
          <a:solidFill>
            <a:srgbClr val="7A5C8E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9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👩‍🏫 WE DO TOGETHER</a:t>
            </a:r>
            <a:endParaRPr lang="en-US" sz="900" dirty="0"/>
          </a:p>
        </p:txBody>
      </p:sp>
      <p:sp>
        <p:nvSpPr>
          <p:cNvPr id="19" name="Text 17"/>
          <p:cNvSpPr/>
          <p:nvPr/>
        </p:nvSpPr>
        <p:spPr>
          <a:xfrm>
            <a:off x="594360" y="1188720"/>
            <a:ext cx="51206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7324D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How do we turn words into an expression?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1609344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1" name="Text 19"/>
          <p:cNvSpPr/>
          <p:nvPr/>
        </p:nvSpPr>
        <p:spPr>
          <a:xfrm>
            <a:off x="640080" y="1609344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1024128" y="1554480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Let's write a simpler one: "$5 for each drink, d drinks."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640080" y="2084832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4" name="Text 22"/>
          <p:cNvSpPr/>
          <p:nvPr/>
        </p:nvSpPr>
        <p:spPr>
          <a:xfrm>
            <a:off x="640080" y="2084832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2</a:t>
            </a:r>
            <a:endParaRPr lang="en-US" sz="1100" dirty="0"/>
          </a:p>
        </p:txBody>
      </p:sp>
      <p:sp>
        <p:nvSpPr>
          <p:cNvPr id="25" name="Text 23"/>
          <p:cNvSpPr/>
          <p:nvPr/>
        </p:nvSpPr>
        <p:spPr>
          <a:xfrm>
            <a:off x="1024128" y="2029968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What does "$5 for each drink" tell us to do? Yes, multiply 5 by d.</a:t>
            </a:r>
            <a:endParaRPr lang="en-US" sz="1050" dirty="0"/>
          </a:p>
        </p:txBody>
      </p:sp>
      <p:sp>
        <p:nvSpPr>
          <p:cNvPr id="26" name="Shape 24"/>
          <p:cNvSpPr/>
          <p:nvPr/>
        </p:nvSpPr>
        <p:spPr>
          <a:xfrm>
            <a:off x="640080" y="2560320"/>
            <a:ext cx="274320" cy="274320"/>
          </a:xfrm>
          <a:prstGeom prst="ellipse">
            <a:avLst/>
          </a:prstGeom>
          <a:solidFill>
            <a:srgbClr val="7A5C8E"/>
          </a:solidFill>
          <a:ln/>
        </p:spPr>
      </p:sp>
      <p:sp>
        <p:nvSpPr>
          <p:cNvPr id="27" name="Text 25"/>
          <p:cNvSpPr/>
          <p:nvPr/>
        </p:nvSpPr>
        <p:spPr>
          <a:xfrm>
            <a:off x="640080" y="2560320"/>
            <a:ext cx="274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1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3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1024128" y="2505456"/>
            <a:ext cx="4828032" cy="42062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So the expression is 5d.</a:t>
            </a:r>
            <a:endParaRPr lang="en-US" sz="1050" dirty="0"/>
          </a:p>
        </p:txBody>
      </p:sp>
      <p:sp>
        <p:nvSpPr>
          <p:cNvPr id="29" name="Text 27"/>
          <p:cNvSpPr/>
          <p:nvPr/>
        </p:nvSpPr>
        <p:spPr>
          <a:xfrm>
            <a:off x="594360" y="3886200"/>
            <a:ext cx="512064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8A96A3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Your turn — show your work: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40080" y="4297680"/>
            <a:ext cx="5120640" cy="0"/>
          </a:xfrm>
          <a:prstGeom prst="line">
            <a:avLst/>
          </a:prstGeom>
          <a:noFill/>
          <a:ln w="9525">
            <a:solidFill>
              <a:srgbClr val="C7CDD2"/>
            </a:solidFill>
            <a:prstDash val="dash"/>
          </a:ln>
        </p:spPr>
      </p:sp>
      <p:sp>
        <p:nvSpPr>
          <p:cNvPr id="31" name="Shape 29"/>
          <p:cNvSpPr/>
          <p:nvPr/>
        </p:nvSpPr>
        <p:spPr>
          <a:xfrm>
            <a:off x="6035040" y="685800"/>
            <a:ext cx="2788920" cy="4023360"/>
          </a:xfrm>
          <a:prstGeom prst="roundRect">
            <a:avLst>
              <a:gd name="adj" fmla="val 2623"/>
            </a:avLst>
          </a:prstGeom>
          <a:solidFill>
            <a:srgbClr val="DFF2EE"/>
          </a:solidFill>
          <a:ln w="12700">
            <a:solidFill>
              <a:srgbClr val="1FA6A2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2" name="Text 30"/>
          <p:cNvSpPr/>
          <p:nvPr/>
        </p:nvSpPr>
        <p:spPr>
          <a:xfrm>
            <a:off x="6035040" y="685800"/>
            <a:ext cx="2788920" cy="274320"/>
          </a:xfrm>
          <a:prstGeom prst="rect">
            <a:avLst/>
          </a:prstGeom>
          <a:solidFill>
            <a:srgbClr val="1FA6A2"/>
          </a:solidFill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b="1" dirty="0">
                <a:solidFill>
                  <a:srgbClr val="FFFFFF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💬 Talk It Over</a:t>
            </a:r>
            <a:endParaRPr lang="en-US" sz="1000" dirty="0"/>
          </a:p>
        </p:txBody>
      </p:sp>
      <p:sp>
        <p:nvSpPr>
          <p:cNvPr id="33" name="Text 31"/>
          <p:cNvSpPr/>
          <p:nvPr/>
        </p:nvSpPr>
        <p:spPr>
          <a:xfrm>
            <a:off x="6217920" y="1097280"/>
            <a:ext cx="246888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17324D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Tickets cost $12 each with a flat $50 venue fee. If t is the number of tickets, how would you write an expression for total revenue, and which part changes with the crowd?</a:t>
            </a:r>
            <a:endParaRPr lang="en-US" sz="1000" dirty="0"/>
          </a:p>
        </p:txBody>
      </p:sp>
      <p:sp>
        <p:nvSpPr>
          <p:cNvPr id="34" name="Shape 32"/>
          <p:cNvSpPr/>
          <p:nvPr/>
        </p:nvSpPr>
        <p:spPr>
          <a:xfrm>
            <a:off x="6172200" y="2743200"/>
            <a:ext cx="2514600" cy="1828800"/>
          </a:xfrm>
          <a:prstGeom prst="roundRect">
            <a:avLst>
              <a:gd name="adj" fmla="val 4000"/>
            </a:avLst>
          </a:prstGeom>
          <a:solidFill>
            <a:srgbClr val="FFFFFF"/>
          </a:solidFill>
          <a:ln w="12700">
            <a:solidFill>
              <a:srgbClr val="D6DBDF"/>
            </a:solidFill>
            <a:prstDash val="solid"/>
          </a:ln>
          <a:effectLst>
            <a:outerShdw sx="100000" sy="100000" kx="0" ky="0" algn="bl" rotWithShape="0" blurRad="50800" dist="12700" dir="5400000">
              <a:srgbClr val="1C2E42">
                <a:alpha val="10000"/>
              </a:srgbClr>
            </a:outerShdw>
          </a:effectLst>
        </p:spPr>
      </p:sp>
      <p:sp>
        <p:nvSpPr>
          <p:cNvPr id="35" name="Text 33"/>
          <p:cNvSpPr/>
          <p:nvPr/>
        </p:nvSpPr>
        <p:spPr>
          <a:xfrm>
            <a:off x="6309360" y="2834640"/>
            <a:ext cx="2286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50" b="1" dirty="0">
                <a:solidFill>
                  <a:srgbClr val="7A5C8E"/>
                </a:solidFill>
                <a:latin typeface="Outfit" pitchFamily="34" charset="0"/>
                <a:ea typeface="Outfit" pitchFamily="34" charset="-122"/>
                <a:cs typeface="Outfit" pitchFamily="34" charset="-120"/>
              </a:rPr>
              <a:t>🔑 Key Idea</a:t>
            </a:r>
            <a:endParaRPr lang="en-US" sz="950" dirty="0"/>
          </a:p>
        </p:txBody>
      </p:sp>
      <p:sp>
        <p:nvSpPr>
          <p:cNvPr id="36" name="Text 34"/>
          <p:cNvSpPr/>
          <p:nvPr/>
        </p:nvSpPr>
        <p:spPr>
          <a:xfrm>
            <a:off x="6309360" y="3108960"/>
            <a:ext cx="2286000" cy="13716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950" dirty="0">
                <a:solidFill>
                  <a:srgbClr val="24323F"/>
                </a:solidFill>
                <a:latin typeface="Hanken Grotesk" pitchFamily="34" charset="0"/>
                <a:ea typeface="Hanken Grotesk" pitchFamily="34" charset="-122"/>
                <a:cs typeface="Hanken Grotesk" pitchFamily="34" charset="-120"/>
              </a:rPr>
              <a:t>Words like "each" or "per" mean multiply, and "plus" or "more than" mean add.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Neft Teacher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Lesson 6-3: Write Algebraic Expressions</dc:title>
  <dc:subject>6.AT.6a</dc:subject>
  <dc:creator>Neft Teacher</dc:creator>
  <cp:lastModifiedBy>Neft Teacher</cp:lastModifiedBy>
  <cp:revision>1</cp:revision>
  <dcterms:created xsi:type="dcterms:W3CDTF">2026-07-07T15:54:07Z</dcterms:created>
  <dcterms:modified xsi:type="dcterms:W3CDTF">2026-07-07T15:54:07Z</dcterms:modified>
</cp:coreProperties>
</file>